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av" ContentType="audio/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2"/>
  </p:notesMasterIdLst>
  <p:handoutMasterIdLst>
    <p:handoutMasterId r:id="rId123"/>
  </p:handoutMasterIdLst>
  <p:sldIdLst>
    <p:sldId id="617" r:id="rId2"/>
    <p:sldId id="605" r:id="rId3"/>
    <p:sldId id="258" r:id="rId4"/>
    <p:sldId id="537" r:id="rId5"/>
    <p:sldId id="538" r:id="rId6"/>
    <p:sldId id="539" r:id="rId7"/>
    <p:sldId id="540" r:id="rId8"/>
    <p:sldId id="541" r:id="rId9"/>
    <p:sldId id="542" r:id="rId10"/>
    <p:sldId id="543" r:id="rId11"/>
    <p:sldId id="544" r:id="rId12"/>
    <p:sldId id="724" r:id="rId13"/>
    <p:sldId id="723" r:id="rId14"/>
    <p:sldId id="873" r:id="rId15"/>
    <p:sldId id="545" r:id="rId16"/>
    <p:sldId id="546" r:id="rId17"/>
    <p:sldId id="695" r:id="rId18"/>
    <p:sldId id="547" r:id="rId19"/>
    <p:sldId id="548" r:id="rId20"/>
    <p:sldId id="549" r:id="rId21"/>
    <p:sldId id="674" r:id="rId22"/>
    <p:sldId id="677" r:id="rId23"/>
    <p:sldId id="551" r:id="rId24"/>
    <p:sldId id="614" r:id="rId25"/>
    <p:sldId id="667" r:id="rId26"/>
    <p:sldId id="696" r:id="rId27"/>
    <p:sldId id="697" r:id="rId28"/>
    <p:sldId id="668" r:id="rId29"/>
    <p:sldId id="553" r:id="rId30"/>
    <p:sldId id="671" r:id="rId31"/>
    <p:sldId id="554" r:id="rId32"/>
    <p:sldId id="555" r:id="rId33"/>
    <p:sldId id="608" r:id="rId34"/>
    <p:sldId id="672" r:id="rId35"/>
    <p:sldId id="708" r:id="rId36"/>
    <p:sldId id="717" r:id="rId37"/>
    <p:sldId id="557" r:id="rId38"/>
    <p:sldId id="558" r:id="rId39"/>
    <p:sldId id="868" r:id="rId40"/>
    <p:sldId id="559" r:id="rId41"/>
    <p:sldId id="673" r:id="rId42"/>
    <p:sldId id="560" r:id="rId43"/>
    <p:sldId id="561" r:id="rId44"/>
    <p:sldId id="679" r:id="rId45"/>
    <p:sldId id="578" r:id="rId46"/>
    <p:sldId id="563" r:id="rId47"/>
    <p:sldId id="685" r:id="rId48"/>
    <p:sldId id="718" r:id="rId49"/>
    <p:sldId id="719" r:id="rId50"/>
    <p:sldId id="564" r:id="rId51"/>
    <p:sldId id="653" r:id="rId52"/>
    <p:sldId id="656" r:id="rId53"/>
    <p:sldId id="567" r:id="rId54"/>
    <p:sldId id="684" r:id="rId55"/>
    <p:sldId id="568" r:id="rId56"/>
    <p:sldId id="683" r:id="rId57"/>
    <p:sldId id="689" r:id="rId58"/>
    <p:sldId id="569" r:id="rId59"/>
    <p:sldId id="648" r:id="rId60"/>
    <p:sldId id="649" r:id="rId61"/>
    <p:sldId id="571" r:id="rId62"/>
    <p:sldId id="870" r:id="rId63"/>
    <p:sldId id="720" r:id="rId64"/>
    <p:sldId id="721" r:id="rId65"/>
    <p:sldId id="572" r:id="rId66"/>
    <p:sldId id="573" r:id="rId67"/>
    <p:sldId id="615" r:id="rId68"/>
    <p:sldId id="575" r:id="rId69"/>
    <p:sldId id="576" r:id="rId70"/>
    <p:sldId id="687" r:id="rId71"/>
    <p:sldId id="577" r:id="rId72"/>
    <p:sldId id="628" r:id="rId73"/>
    <p:sldId id="637" r:id="rId74"/>
    <p:sldId id="631" r:id="rId75"/>
    <p:sldId id="604" r:id="rId76"/>
    <p:sldId id="871" r:id="rId77"/>
    <p:sldId id="581" r:id="rId78"/>
    <p:sldId id="291" r:id="rId79"/>
    <p:sldId id="331" r:id="rId80"/>
    <p:sldId id="647" r:id="rId81"/>
    <p:sldId id="583" r:id="rId82"/>
    <p:sldId id="584" r:id="rId83"/>
    <p:sldId id="585" r:id="rId84"/>
    <p:sldId id="690" r:id="rId85"/>
    <p:sldId id="709" r:id="rId86"/>
    <p:sldId id="710" r:id="rId87"/>
    <p:sldId id="587" r:id="rId88"/>
    <p:sldId id="634" r:id="rId89"/>
    <p:sldId id="635" r:id="rId90"/>
    <p:sldId id="589" r:id="rId91"/>
    <p:sldId id="669" r:id="rId92"/>
    <p:sldId id="700" r:id="rId93"/>
    <p:sldId id="698" r:id="rId94"/>
    <p:sldId id="702" r:id="rId95"/>
    <p:sldId id="370" r:id="rId96"/>
    <p:sldId id="591" r:id="rId97"/>
    <p:sldId id="699" r:id="rId98"/>
    <p:sldId id="714" r:id="rId99"/>
    <p:sldId id="593" r:id="rId100"/>
    <p:sldId id="616" r:id="rId101"/>
    <p:sldId id="595" r:id="rId102"/>
    <p:sldId id="694" r:id="rId103"/>
    <p:sldId id="586" r:id="rId104"/>
    <p:sldId id="597" r:id="rId105"/>
    <p:sldId id="598" r:id="rId106"/>
    <p:sldId id="713" r:id="rId107"/>
    <p:sldId id="711" r:id="rId108"/>
    <p:sldId id="599" r:id="rId109"/>
    <p:sldId id="600" r:id="rId110"/>
    <p:sldId id="640" r:id="rId111"/>
    <p:sldId id="602" r:id="rId112"/>
    <p:sldId id="639" r:id="rId113"/>
    <p:sldId id="715" r:id="rId114"/>
    <p:sldId id="603" r:id="rId115"/>
    <p:sldId id="329" r:id="rId116"/>
    <p:sldId id="330" r:id="rId117"/>
    <p:sldId id="612" r:id="rId118"/>
    <p:sldId id="618" r:id="rId119"/>
    <p:sldId id="869" r:id="rId120"/>
    <p:sldId id="619" r:id="rId1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6217"/>
  </p:normalViewPr>
  <p:slideViewPr>
    <p:cSldViewPr>
      <p:cViewPr varScale="1">
        <p:scale>
          <a:sx n="101" d="100"/>
          <a:sy n="101" d="100"/>
        </p:scale>
        <p:origin x="856" y="192"/>
      </p:cViewPr>
      <p:guideLst>
        <p:guide orient="horz" pos="2160"/>
        <p:guide pos="2880"/>
      </p:guideLst>
    </p:cSldViewPr>
  </p:slideViewPr>
  <p:outlineViewPr>
    <p:cViewPr>
      <p:scale>
        <a:sx n="33" d="100"/>
        <a:sy n="33" d="100"/>
      </p:scale>
      <p:origin x="0" y="-9048"/>
    </p:cViewPr>
    <p:sldLst>
      <p:sld r:id="rId1" collapse="1"/>
      <p:sld r:id="rId2" collapse="1"/>
    </p:sldLst>
  </p:outlineViewPr>
  <p:notesTextViewPr>
    <p:cViewPr>
      <p:scale>
        <a:sx n="95" d="100"/>
        <a:sy n="95" d="100"/>
      </p:scale>
      <p:origin x="0" y="0"/>
    </p:cViewPr>
  </p:notesTextViewPr>
  <p:sorterViewPr>
    <p:cViewPr varScale="1">
      <p:scale>
        <a:sx n="100" d="100"/>
        <a:sy n="100" d="100"/>
      </p:scale>
      <p:origin x="0" y="0"/>
    </p:cViewPr>
  </p:sorterViewPr>
  <p:notesViewPr>
    <p:cSldViewPr>
      <p:cViewPr varScale="1">
        <p:scale>
          <a:sx n="86" d="100"/>
          <a:sy n="86" d="100"/>
        </p:scale>
        <p:origin x="2720" y="224"/>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CE359-F948-3A43-A85C-1D60ECEEC194}" type="datetimeFigureOut">
              <a:rPr lang="en-US" smtClean="0"/>
              <a:t>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5759FC-CBCC-074F-A845-6F1F8C267722}" type="slidenum">
              <a:rPr lang="en-US" smtClean="0"/>
              <a:t>‹#›</a:t>
            </a:fld>
            <a:endParaRPr lang="en-US"/>
          </a:p>
        </p:txBody>
      </p:sp>
    </p:spTree>
    <p:extLst>
      <p:ext uri="{BB962C8B-B14F-4D97-AF65-F5344CB8AC3E}">
        <p14:creationId xmlns:p14="http://schemas.microsoft.com/office/powerpoint/2010/main" val="2141153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8D1CF4D-D3EF-4E4E-AEAD-D9BE1CB10126}" type="datetimeFigureOut">
              <a:rPr lang="en-US"/>
              <a:pPr>
                <a:defRPr/>
              </a:pPr>
              <a:t>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B3AC4CD-655A-46FF-8CF1-638AA8C1B2A7}" type="slidenum">
              <a:rPr lang="en-US"/>
              <a:pPr>
                <a:defRPr/>
              </a:pPr>
              <a:t>‹#›</a:t>
            </a:fld>
            <a:endParaRPr lang="en-US"/>
          </a:p>
        </p:txBody>
      </p:sp>
    </p:spTree>
    <p:extLst>
      <p:ext uri="{BB962C8B-B14F-4D97-AF65-F5344CB8AC3E}">
        <p14:creationId xmlns:p14="http://schemas.microsoft.com/office/powerpoint/2010/main" val="273383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http://www.ncbi.nlm.nih.gov/pmc/articles/PMC3597289/citedby/"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1" Type="http://schemas.openxmlformats.org/officeDocument/2006/relationships/hyperlink" Target="http://www.tandfonline.com.ezproxy.library.tufts.edu/doi/citedby/10.3402/gha.v9.29597?scroll=top&amp;needAccess=true" TargetMode="External"/><Relationship Id="rId12" Type="http://schemas.openxmlformats.org/officeDocument/2006/relationships/hyperlink" Target="http://www.tandfonline.com.ezproxy.library.tufts.edu/action/showCopyRight?scroll=top&amp;doi=10.3402/gha.v9.29597" TargetMode="External"/><Relationship Id="rId13" Type="http://schemas.openxmlformats.org/officeDocument/2006/relationships/hyperlink" Target="http://www.tandfonline.com.ezproxy.library.tufts.edu/doi/abs/10.3402/gha.v9.29597?needAccess=true#aHR0cDovL3d3dy50YW5kZm9ubGluZS5jb20uZXpwcm94eS5saWJyYXJ5LnR1ZnRzLmVkdS9kb2kvcGRmLzEwLjM0MDIvZ2hhLnY5LjI5NTk3P25lZWRBY2Nlc3M9dHJ1ZUBAQDA=" TargetMode="External"/><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tandfonline.com.ezproxy.library.tufts.edu/author/Phillips,+Susan+P" TargetMode="External"/><Relationship Id="rId4" Type="http://schemas.openxmlformats.org/officeDocument/2006/relationships/hyperlink" Target="http://www.tandfonline.com.ezproxy.library.tufts.edu/author/Hamberg,+Katarina" TargetMode="External"/><Relationship Id="rId5" Type="http://schemas.openxmlformats.org/officeDocument/2006/relationships/hyperlink" Target="http://www.tandfonline.com.ezproxy.library.tufts.edu/action/showCitFormats?doi=10.3402/gha.v9.29597" TargetMode="External"/><Relationship Id="rId6" Type="http://schemas.openxmlformats.org/officeDocument/2006/relationships/hyperlink" Target="http://dx.doi.org.ezproxy.library.tufts.edu/10.3402/gha.v9.29597" TargetMode="External"/><Relationship Id="rId7" Type="http://schemas.openxmlformats.org/officeDocument/2006/relationships/hyperlink" Target="https://crossmark-crossref-org.ezproxy.library.tufts.edu/dialog?doi=10.3402/gha.v9.29597&amp;domain=www.tandfonline.com.ezproxy.library.tufts.edu&amp;uri_scheme=http:&amp;cm_version=v2.0" TargetMode="External"/><Relationship Id="rId8" Type="http://schemas.openxmlformats.org/officeDocument/2006/relationships/hyperlink" Target="http://www.tandfonline.com.ezproxy.library.tufts.edu/doi/full/10.3402/gha.v9.29597?scroll=top&amp;needAccess=true" TargetMode="External"/><Relationship Id="rId9" Type="http://schemas.openxmlformats.org/officeDocument/2006/relationships/hyperlink" Target="http://www.tandfonline.com.ezproxy.library.tufts.edu/doi/figure/10.3402/gha.v9.29597?scroll=top&amp;needAccess=true" TargetMode="External"/><Relationship Id="rId10" Type="http://schemas.openxmlformats.org/officeDocument/2006/relationships/hyperlink" Target="http://www.tandfonline.com.ezproxy.library.tufts.edu/doi/ref/10.3402/gha.v9.29597?scroll=top"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 Id="rId3" Type="http://schemas.openxmlformats.org/officeDocument/2006/relationships/hyperlink" Target="http://dx.doi.org/10.1001/jamainternmed.2017.314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http://www.ncbi.nlm.nih.gov/pmc/articles/PMC3597289/citedby/" TargetMode="External"/><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mj-com.ezproxy.library.tufts.edu/content/359/bmj.j5560+#ref-13" TargetMode="External"/><Relationship Id="rId4" Type="http://schemas.openxmlformats.org/officeDocument/2006/relationships/hyperlink" Target="https://www-bmj-com.ezproxy.library.tufts.edu/content/359/bmj.j5560+#ref-14" TargetMode="External"/><Relationship Id="rId5" Type="http://schemas.openxmlformats.org/officeDocument/2006/relationships/hyperlink" Target="https://www-bmj-com.ezproxy.library.tufts.edu/content/359/bmj.j5560+#ref-15" TargetMode="External"/><Relationship Id="rId6" Type="http://schemas.openxmlformats.org/officeDocument/2006/relationships/hyperlink" Target="https://www-bmj-com.ezproxy.library.tufts.edu/content/359/bmj.j5560+#ref-16" TargetMode="External"/><Relationship Id="rId7" Type="http://schemas.openxmlformats.org/officeDocument/2006/relationships/hyperlink" Target="https://www-bmj-com.ezproxy.library.tufts.edu/content/359/bmj.j5560+#ref-17" TargetMode="External"/><Relationship Id="rId8" Type="http://schemas.openxmlformats.org/officeDocument/2006/relationships/hyperlink" Target="https://www-bmj-com.ezproxy.library.tufts.edu/content/359/bmj.j5560+#ref-18" TargetMode="External"/><Relationship Id="rId9" Type="http://schemas.openxmlformats.org/officeDocument/2006/relationships/hyperlink" Target="https://www-bmj-com.ezproxy.library.tufts.edu/content/359/bmj.j5560+#ref-19" TargetMode="External"/><Relationship Id="rId10" Type="http://schemas.openxmlformats.org/officeDocument/2006/relationships/hyperlink" Target="https://www-bmj-com.ezproxy.library.tufts.edu/content/359/bmj.j5560+#ref-20" TargetMode="External"/><Relationship Id="rId11" Type="http://schemas.openxmlformats.org/officeDocument/2006/relationships/hyperlink" Target="https://www-bmj-com.ezproxy.library.tufts.edu/content/359/bmj.j5560+#ref-21" TargetMode="External"/><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a:t>
            </a:fld>
            <a:endParaRPr lang="en-US"/>
          </a:p>
        </p:txBody>
      </p:sp>
    </p:spTree>
    <p:extLst>
      <p:ext uri="{BB962C8B-B14F-4D97-AF65-F5344CB8AC3E}">
        <p14:creationId xmlns:p14="http://schemas.microsoft.com/office/powerpoint/2010/main" val="93751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latin typeface="Arial Black" pitchFamily="34" charset="0"/>
                <a:cs typeface="Arial" charset="0"/>
              </a:rPr>
              <a:t>Native American/First Nations individuals who possess both male and female spirits</a:t>
            </a:r>
          </a:p>
          <a:p>
            <a:r>
              <a:rPr lang="en-US" dirty="0"/>
              <a:t>https://</a:t>
            </a:r>
            <a:r>
              <a:rPr lang="en-US" dirty="0" err="1"/>
              <a:t>www.peacequarters.com</a:t>
            </a:r>
            <a:r>
              <a:rPr lang="en-US" dirty="0"/>
              <a:t>/european-christians-forced-gender-roles-native-americans-acknowledged-5-genders/</a:t>
            </a:r>
          </a:p>
          <a:p>
            <a:r>
              <a:rPr lang="en-US" sz="1200" b="1" i="0" u="none" strike="noStrike" kern="1200" dirty="0">
                <a:solidFill>
                  <a:schemeClr val="tx1"/>
                </a:solidFill>
                <a:effectLst/>
                <a:latin typeface="+mn-lt"/>
                <a:ea typeface="+mn-ea"/>
                <a:cs typeface="+mn-cs"/>
              </a:rPr>
              <a:t>“Female, Male, Two Spirit Female, Two Spirit Male and Transgendered.”</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21</a:t>
            </a:fld>
            <a:endParaRPr lang="en-US"/>
          </a:p>
        </p:txBody>
      </p:sp>
    </p:spTree>
    <p:extLst>
      <p:ext uri="{BB962C8B-B14F-4D97-AF65-F5344CB8AC3E}">
        <p14:creationId xmlns:p14="http://schemas.microsoft.com/office/powerpoint/2010/main" val="341211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of the first studies to demonstrate sexual dichotomy in cell</a:t>
            </a:r>
          </a:p>
          <a:p>
            <a:r>
              <a:rPr lang="en-US" sz="1200" b="0" i="0" u="none" strike="noStrike" kern="1200" baseline="0" dirty="0">
                <a:solidFill>
                  <a:schemeClr val="tx1"/>
                </a:solidFill>
                <a:latin typeface="+mn-lt"/>
                <a:ea typeface="+mn-ea"/>
                <a:cs typeface="+mn-cs"/>
              </a:rPr>
              <a:t>death pathways was performed by </a:t>
            </a:r>
            <a:r>
              <a:rPr lang="en-US" sz="1200" b="0" i="0" u="none" strike="noStrike" kern="1200" baseline="0" dirty="0" err="1">
                <a:solidFill>
                  <a:schemeClr val="tx1"/>
                </a:solidFill>
                <a:latin typeface="+mn-lt"/>
                <a:ea typeface="+mn-ea"/>
                <a:cs typeface="+mn-cs"/>
              </a:rPr>
              <a:t>Sampei</a:t>
            </a:r>
            <a:r>
              <a:rPr lang="en-US" sz="1200" b="0" i="0" u="none" strike="noStrike" kern="1200" baseline="0" dirty="0">
                <a:solidFill>
                  <a:schemeClr val="tx1"/>
                </a:solidFill>
                <a:latin typeface="+mn-lt"/>
                <a:ea typeface="+mn-ea"/>
                <a:cs typeface="+mn-cs"/>
              </a:rPr>
              <a:t> et al. [111]. Neuronal nitric oxide synthase-deficient (</a:t>
            </a:r>
            <a:r>
              <a:rPr lang="en-US" sz="1200" b="0" i="0" u="none" strike="noStrike" kern="1200" baseline="0" dirty="0" err="1">
                <a:solidFill>
                  <a:schemeClr val="tx1"/>
                </a:solidFill>
                <a:latin typeface="+mn-lt"/>
                <a:ea typeface="+mn-ea"/>
                <a:cs typeface="+mn-cs"/>
              </a:rPr>
              <a:t>nNOS</a:t>
            </a:r>
            <a:r>
              <a:rPr lang="en-US" sz="1200" b="0" i="0" u="none" strike="noStrike" kern="1200" baseline="0" dirty="0">
                <a:solidFill>
                  <a:schemeClr val="tx1"/>
                </a:solidFill>
                <a:latin typeface="+mn-lt"/>
                <a:ea typeface="+mn-ea"/>
                <a:cs typeface="+mn-cs"/>
              </a:rPr>
              <a:t>−/−) male mice had</a:t>
            </a:r>
          </a:p>
          <a:p>
            <a:r>
              <a:rPr lang="en-US" sz="1200" b="0" i="0" u="none" strike="noStrike" kern="1200" baseline="0" dirty="0">
                <a:solidFill>
                  <a:schemeClr val="tx1"/>
                </a:solidFill>
                <a:latin typeface="+mn-lt"/>
                <a:ea typeface="+mn-ea"/>
                <a:cs typeface="+mn-cs"/>
              </a:rPr>
              <a:t>smaller infarcts after permanent middle cerebral artery occlusion compared to wild-type mice,</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23</a:t>
            </a:fld>
            <a:endParaRPr lang="en-US"/>
          </a:p>
        </p:txBody>
      </p:sp>
    </p:spTree>
    <p:extLst>
      <p:ext uri="{BB962C8B-B14F-4D97-AF65-F5344CB8AC3E}">
        <p14:creationId xmlns:p14="http://schemas.microsoft.com/office/powerpoint/2010/main" val="564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shift assessment of tolerable risk</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27</a:t>
            </a:fld>
            <a:endParaRPr lang="en-US"/>
          </a:p>
        </p:txBody>
      </p:sp>
    </p:spTree>
    <p:extLst>
      <p:ext uri="{BB962C8B-B14F-4D97-AF65-F5344CB8AC3E}">
        <p14:creationId xmlns:p14="http://schemas.microsoft.com/office/powerpoint/2010/main" val="225131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hip fracture</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29</a:t>
            </a:fld>
            <a:endParaRPr lang="en-US"/>
          </a:p>
        </p:txBody>
      </p:sp>
    </p:spTree>
    <p:extLst>
      <p:ext uri="{BB962C8B-B14F-4D97-AF65-F5344CB8AC3E}">
        <p14:creationId xmlns:p14="http://schemas.microsoft.com/office/powerpoint/2010/main" val="315863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2012http://</a:t>
            </a:r>
            <a:r>
              <a:rPr lang="en-US" dirty="0" err="1"/>
              <a:t>ageing.oxfordjournals.org</a:t>
            </a:r>
            <a:r>
              <a:rPr lang="en-US" dirty="0"/>
              <a:t>/content/39/2/203.full</a:t>
            </a:r>
          </a:p>
          <a:p>
            <a:r>
              <a:rPr lang="en-US" sz="1200" b="1" kern="1200" dirty="0">
                <a:solidFill>
                  <a:schemeClr val="tx1"/>
                </a:solidFill>
                <a:latin typeface="+mn-lt"/>
                <a:ea typeface="+mn-ea"/>
                <a:cs typeface="+mn-cs"/>
              </a:rPr>
              <a:t>Introduction:</a:t>
            </a:r>
            <a:r>
              <a:rPr lang="en-US" sz="1200" b="0" kern="1200" dirty="0">
                <a:solidFill>
                  <a:schemeClr val="tx1"/>
                </a:solidFill>
                <a:latin typeface="+mn-lt"/>
                <a:ea typeface="+mn-ea"/>
                <a:cs typeface="+mn-cs"/>
              </a:rPr>
              <a:t> osteoporosis is a common disease, and the incidence of osteoporotic fractures is expected to rise with the growing elderly population. Immediately following, and probably several years after a hip fracture, patients, both men and women, have a higher risk of dying compared to the general population regardless of age. The aim of this study was to assess excess mortality following hip fracture and, if possible, identify reasons for the difference between mortality for the two genders.</a:t>
            </a:r>
          </a:p>
          <a:p>
            <a:r>
              <a:rPr lang="en-US" sz="1200" b="1" kern="1200" dirty="0">
                <a:solidFill>
                  <a:schemeClr val="tx1"/>
                </a:solidFill>
                <a:latin typeface="+mn-lt"/>
                <a:ea typeface="+mn-ea"/>
                <a:cs typeface="+mn-cs"/>
              </a:rPr>
              <a:t>Methods:</a:t>
            </a:r>
            <a:r>
              <a:rPr lang="en-US" sz="1200" b="0" kern="1200" dirty="0">
                <a:solidFill>
                  <a:schemeClr val="tx1"/>
                </a:solidFill>
                <a:latin typeface="+mn-lt"/>
                <a:ea typeface="+mn-ea"/>
                <a:cs typeface="+mn-cs"/>
              </a:rPr>
              <a:t> this is a nationwide register-based cohort study presenting data from the National Hospital Discharge Register on mortality, comorbidity and medication for all Danish patients (more than 41,000 persons) experiencing a hip fracture between 1 January 1999 and 31 December 2002. Follow-up period was until 31 December 2005.</a:t>
            </a:r>
          </a:p>
          <a:p>
            <a:r>
              <a:rPr lang="en-US" sz="1200" b="1" kern="1200" dirty="0">
                <a:solidFill>
                  <a:schemeClr val="tx1"/>
                </a:solidFill>
                <a:latin typeface="+mn-lt"/>
                <a:ea typeface="+mn-ea"/>
                <a:cs typeface="+mn-cs"/>
              </a:rPr>
              <a:t>Results:</a:t>
            </a:r>
            <a:r>
              <a:rPr lang="en-US" sz="1200" b="0" kern="1200" dirty="0">
                <a:solidFill>
                  <a:schemeClr val="tx1"/>
                </a:solidFill>
                <a:latin typeface="+mn-lt"/>
                <a:ea typeface="+mn-ea"/>
                <a:cs typeface="+mn-cs"/>
              </a:rPr>
              <a:t> we found a substantially higher mortality among male hip fracture patients than female hip fracture patients despite men being 4 years younger at the time of fracture. Both male and female hip fracture patients were found to have an excess mortality rate compared to the general population. The cumulative mortality at 12 months among hip fracture patients compared to the general population was 37.1% (9.9%) in men and 26.4% (9.3%) in women. In the first year, the risk of death significantly increased for women with increasing age (hazard ratio, HR: 1.06, 95% confidence interval, CI: 1.06–1.07), the number of comedications (HR 1.04, 95% CI 1.03–1.05) and the presence of specific </a:t>
            </a:r>
            <a:r>
              <a:rPr lang="en-US" sz="1200" b="0" kern="1200" dirty="0" err="1">
                <a:solidFill>
                  <a:schemeClr val="tx1"/>
                </a:solidFill>
                <a:latin typeface="+mn-lt"/>
                <a:ea typeface="+mn-ea"/>
                <a:cs typeface="+mn-cs"/>
              </a:rPr>
              <a:t>Charlson</a:t>
            </a:r>
            <a:r>
              <a:rPr lang="en-US" sz="1200" b="0" kern="1200" dirty="0">
                <a:solidFill>
                  <a:schemeClr val="tx1"/>
                </a:solidFill>
                <a:latin typeface="+mn-lt"/>
                <a:ea typeface="+mn-ea"/>
                <a:cs typeface="+mn-cs"/>
              </a:rPr>
              <a:t> index components and medications described below. For men, age (HR 1.07, 95% CI 1.07–1.08), number of comedications (HR 1.06, 95% CI 1.04–1.07) and presence of different specific </a:t>
            </a:r>
            <a:r>
              <a:rPr lang="en-US" sz="1200" b="0" kern="1200" dirty="0" err="1">
                <a:solidFill>
                  <a:schemeClr val="tx1"/>
                </a:solidFill>
                <a:latin typeface="+mn-lt"/>
                <a:ea typeface="+mn-ea"/>
                <a:cs typeface="+mn-cs"/>
              </a:rPr>
              <a:t>Charlson</a:t>
            </a:r>
            <a:r>
              <a:rPr lang="en-US" sz="1200" b="0" kern="1200" dirty="0">
                <a:solidFill>
                  <a:schemeClr val="tx1"/>
                </a:solidFill>
                <a:latin typeface="+mn-lt"/>
                <a:ea typeface="+mn-ea"/>
                <a:cs typeface="+mn-cs"/>
              </a:rPr>
              <a:t> index components and medications increased the risk. Long-term survival analyses revealed that excess mortality for men compared with women remained strongly significant (HR 1.70, 95% CI 1.65–1.75, P &lt; 0.001), even when controlled for age, fracture site, the number of medications, exposure to drug classes A, C, D, G, J, M, N, P, S and for chronic comorbidities.</a:t>
            </a:r>
          </a:p>
          <a:p>
            <a:r>
              <a:rPr lang="en-US" sz="1200" b="1" kern="1200" dirty="0">
                <a:solidFill>
                  <a:schemeClr val="tx1"/>
                </a:solidFill>
                <a:latin typeface="+mn-lt"/>
                <a:ea typeface="+mn-ea"/>
                <a:cs typeface="+mn-cs"/>
              </a:rPr>
              <a:t>Conclusion:</a:t>
            </a:r>
            <a:r>
              <a:rPr lang="en-US" sz="1200" b="0" kern="1200" dirty="0">
                <a:solidFill>
                  <a:schemeClr val="tx1"/>
                </a:solidFill>
                <a:latin typeface="+mn-lt"/>
                <a:ea typeface="+mn-ea"/>
                <a:cs typeface="+mn-cs"/>
              </a:rPr>
              <a:t> excess mortality among male patients cannot be explained by controlling for known comorbidity and medications. Besides gender, we found higher age and multimorbidity to be related to an increased risk of dying within the first year after fracture; acute complications might be one of the explanations. This study </a:t>
            </a:r>
            <a:r>
              <a:rPr lang="en-US" sz="1200" b="0" kern="1200" dirty="0" err="1">
                <a:solidFill>
                  <a:schemeClr val="tx1"/>
                </a:solidFill>
                <a:latin typeface="+mn-lt"/>
                <a:ea typeface="+mn-ea"/>
                <a:cs typeface="+mn-cs"/>
              </a:rPr>
              <a:t>emphasises</a:t>
            </a:r>
            <a:r>
              <a:rPr lang="en-US" sz="1200" b="0" kern="1200" dirty="0">
                <a:solidFill>
                  <a:schemeClr val="tx1"/>
                </a:solidFill>
                <a:latin typeface="+mn-lt"/>
                <a:ea typeface="+mn-ea"/>
                <a:cs typeface="+mn-cs"/>
              </a:rPr>
              <a:t> the need for particular rigorous postoperative diagnostic evaluation and treatment of comorbid conditions in the male hip fracture patient.</a:t>
            </a:r>
          </a:p>
          <a:p>
            <a:endParaRPr lang="en-US" sz="1200" b="1" kern="1200" dirty="0">
              <a:solidFill>
                <a:schemeClr val="tx1"/>
              </a:solidFill>
              <a:latin typeface="+mn-lt"/>
              <a:ea typeface="+mn-ea"/>
              <a:cs typeface="+mn-cs"/>
            </a:endParaRPr>
          </a:p>
          <a:p>
            <a:r>
              <a:rPr lang="en-US" sz="1200" b="0" u="sng" kern="1200" dirty="0">
                <a:solidFill>
                  <a:schemeClr val="tx1"/>
                </a:solidFill>
                <a:latin typeface="+mn-lt"/>
                <a:ea typeface="+mn-ea"/>
                <a:cs typeface="+mn-cs"/>
                <a:hlinkClick r:id="rId3" invalidUrl="http://www.ncbi.nlm.nih.gov/pubmed/?term=Schnell S[auth]"/>
              </a:rPr>
              <a:t>Scott Schnell, MD,1 </a:t>
            </a:r>
            <a:r>
              <a:rPr lang="en-US" sz="1200" b="0" u="sng" kern="1200" dirty="0">
                <a:solidFill>
                  <a:schemeClr val="tx1"/>
                </a:solidFill>
                <a:latin typeface="+mn-lt"/>
                <a:ea typeface="+mn-ea"/>
                <a:cs typeface="+mn-cs"/>
                <a:hlinkClick r:id="rId4" invalidUrl="http://www.ncbi.nlm.nih.gov/pubmed/?term=Friedman SM[auth]"/>
              </a:rPr>
              <a:t>Susan M. Friedman, MD, MPH,1 </a:t>
            </a:r>
            <a:r>
              <a:rPr lang="en-US" sz="1200" b="0" u="sng" kern="1200" dirty="0">
                <a:solidFill>
                  <a:schemeClr val="tx1"/>
                </a:solidFill>
                <a:latin typeface="+mn-lt"/>
                <a:ea typeface="+mn-ea"/>
                <a:cs typeface="+mn-cs"/>
                <a:hlinkClick r:id="rId5" invalidUrl="http://www.ncbi.nlm.nih.gov/pubmed/?term=Mendelson DA[auth]"/>
              </a:rPr>
              <a:t>Daniel A. Mendelson, MS, MD,1 </a:t>
            </a:r>
            <a:r>
              <a:rPr lang="en-US" sz="1200" b="0" u="sng" kern="1200" dirty="0">
                <a:solidFill>
                  <a:schemeClr val="tx1"/>
                </a:solidFill>
                <a:latin typeface="+mn-lt"/>
                <a:ea typeface="+mn-ea"/>
                <a:cs typeface="+mn-cs"/>
                <a:hlinkClick r:id="rId6" invalidUrl="http://www.ncbi.nlm.nih.gov/pubmed/?term=Bingham KW[auth]"/>
              </a:rPr>
              <a:t>Karilee W. Bingham, MS, RN, FNP,1 and </a:t>
            </a:r>
            <a:r>
              <a:rPr lang="en-US" sz="1200" b="0" u="sng" kern="1200" dirty="0">
                <a:solidFill>
                  <a:schemeClr val="tx1"/>
                </a:solidFill>
                <a:latin typeface="+mn-lt"/>
                <a:ea typeface="+mn-ea"/>
                <a:cs typeface="+mn-cs"/>
                <a:hlinkClick r:id="rId7" invalidUrl="http://www.ncbi.nlm.nih.gov/pubmed/?term=Kates SL[auth]"/>
              </a:rPr>
              <a:t>Stephen L. Kates, MD1</a:t>
            </a:r>
          </a:p>
          <a:p>
            <a:r>
              <a:rPr lang="en-US" sz="1200" b="0" u="sng" kern="1200" dirty="0">
                <a:solidFill>
                  <a:schemeClr val="tx1"/>
                </a:solidFill>
                <a:latin typeface="+mn-lt"/>
                <a:ea typeface="+mn-ea"/>
                <a:cs typeface="+mn-cs"/>
              </a:rPr>
              <a:t>Author information ► Copyright and License information ►</a:t>
            </a:r>
          </a:p>
          <a:p>
            <a:endParaRPr lang="en-US" sz="1200" b="0" u="sng" kern="1200" dirty="0">
              <a:solidFill>
                <a:schemeClr val="tx1"/>
              </a:solidFill>
              <a:latin typeface="+mn-lt"/>
              <a:ea typeface="+mn-ea"/>
              <a:cs typeface="+mn-cs"/>
            </a:endParaRPr>
          </a:p>
          <a:p>
            <a:r>
              <a:rPr lang="en-US" sz="1200" b="0" u="sng" kern="1200" dirty="0">
                <a:solidFill>
                  <a:schemeClr val="tx1"/>
                </a:solidFill>
                <a:latin typeface="+mn-lt"/>
                <a:ea typeface="+mn-ea"/>
                <a:cs typeface="+mn-cs"/>
              </a:rPr>
              <a:t>This article has been </a:t>
            </a:r>
            <a:r>
              <a:rPr lang="en-US" sz="1200" b="0" u="sng" kern="1200" dirty="0">
                <a:solidFill>
                  <a:schemeClr val="tx1"/>
                </a:solidFill>
                <a:latin typeface="+mn-lt"/>
                <a:ea typeface="+mn-ea"/>
                <a:cs typeface="+mn-cs"/>
                <a:hlinkClick r:id="rId8"/>
              </a:rPr>
              <a:t>cited by other articles in PMC.</a:t>
            </a:r>
          </a:p>
          <a:p>
            <a:endParaRPr lang="en-US" sz="1200" b="0" u="sng" kern="1200" dirty="0">
              <a:solidFill>
                <a:schemeClr val="tx1"/>
              </a:solidFill>
              <a:latin typeface="+mn-lt"/>
              <a:ea typeface="+mn-ea"/>
              <a:cs typeface="+mn-cs"/>
            </a:endParaRPr>
          </a:p>
          <a:p>
            <a:r>
              <a:rPr lang="en-US" sz="1200" b="0" u="sng" kern="1200" dirty="0">
                <a:solidFill>
                  <a:schemeClr val="tx1"/>
                </a:solidFill>
                <a:latin typeface="+mn-lt"/>
                <a:ea typeface="+mn-ea"/>
                <a:cs typeface="+mn-cs"/>
              </a:rPr>
              <a:t>Go to:</a:t>
            </a:r>
          </a:p>
          <a:p>
            <a:r>
              <a:rPr lang="en-US" sz="1200" b="1" u="sng" kern="1200" dirty="0">
                <a:solidFill>
                  <a:schemeClr val="tx1"/>
                </a:solidFill>
                <a:latin typeface="+mn-lt"/>
                <a:ea typeface="+mn-ea"/>
                <a:cs typeface="+mn-cs"/>
              </a:rPr>
              <a:t>Abstract</a:t>
            </a:r>
          </a:p>
          <a:p>
            <a:r>
              <a:rPr lang="en-US" sz="1200" b="0" u="sng" kern="1200" dirty="0">
                <a:solidFill>
                  <a:schemeClr val="tx1"/>
                </a:solidFill>
                <a:latin typeface="+mn-lt"/>
                <a:ea typeface="+mn-ea"/>
                <a:cs typeface="+mn-cs"/>
              </a:rPr>
              <a:t>article-meta</a:t>
            </a:r>
          </a:p>
          <a:p>
            <a:r>
              <a:rPr lang="en-US" sz="1200" b="0" u="sng" kern="1200" dirty="0" err="1">
                <a:solidFill>
                  <a:schemeClr val="tx1"/>
                </a:solidFill>
                <a:latin typeface="+mn-lt"/>
                <a:ea typeface="+mn-ea"/>
                <a:cs typeface="+mn-cs"/>
              </a:rPr>
              <a:t>Comanagement</a:t>
            </a:r>
            <a:r>
              <a:rPr lang="en-US" sz="1200" b="0" u="sng" kern="1200" dirty="0">
                <a:solidFill>
                  <a:schemeClr val="tx1"/>
                </a:solidFill>
                <a:latin typeface="+mn-lt"/>
                <a:ea typeface="+mn-ea"/>
                <a:cs typeface="+mn-cs"/>
              </a:rPr>
              <a:t> of geriatric hip fracture patients with standardized protocols has been shown to improve short-term outcomes after surgery. A standardized, patient-centered, comanaged Hip Fracture Program for Elders is examined for 1-year mortality. Patients ≥60 years of age who were treated in the Hip Fracture Program for Elders were comanaged by </a:t>
            </a:r>
            <a:r>
              <a:rPr lang="en-US" sz="1200" b="0" u="sng" kern="1200" dirty="0" err="1">
                <a:solidFill>
                  <a:schemeClr val="tx1"/>
                </a:solidFill>
                <a:latin typeface="+mn-lt"/>
                <a:ea typeface="+mn-ea"/>
                <a:cs typeface="+mn-cs"/>
              </a:rPr>
              <a:t>orthopaedic</a:t>
            </a:r>
            <a:r>
              <a:rPr lang="en-US" sz="1200" b="0" u="sng" kern="1200" dirty="0">
                <a:solidFill>
                  <a:schemeClr val="tx1"/>
                </a:solidFill>
                <a:latin typeface="+mn-lt"/>
                <a:ea typeface="+mn-ea"/>
                <a:cs typeface="+mn-cs"/>
              </a:rPr>
              <a:t> surgeons and geriatricians. Data including age, place of origin, procedure, length of stay, 1-year mortality, </a:t>
            </a:r>
            <a:r>
              <a:rPr lang="en-US" sz="1200" b="0" u="sng" kern="1200" dirty="0" err="1">
                <a:solidFill>
                  <a:schemeClr val="tx1"/>
                </a:solidFill>
                <a:latin typeface="+mn-lt"/>
                <a:ea typeface="+mn-ea"/>
                <a:cs typeface="+mn-cs"/>
              </a:rPr>
              <a:t>Charlson</a:t>
            </a:r>
            <a:r>
              <a:rPr lang="en-US" sz="1200" b="0" u="sng" kern="1200" dirty="0">
                <a:solidFill>
                  <a:schemeClr val="tx1"/>
                </a:solidFill>
                <a:latin typeface="+mn-lt"/>
                <a:ea typeface="+mn-ea"/>
                <a:cs typeface="+mn-cs"/>
              </a:rPr>
              <a:t> score, and activities of daily living (ADLs) were retrospectively collected. A total of 758 patients ≥60 years of age with hip fractures between April 15, 2005, and March 1, 2009, were included. Their data were analyzed, and the Social Security Death Index and the hospital data system were searched for mortality data. Seventy-eight percent were female, with a mean age of 84.8 years. The mean </a:t>
            </a:r>
            <a:r>
              <a:rPr lang="en-US" sz="1200" b="0" u="sng" kern="1200" dirty="0" err="1">
                <a:solidFill>
                  <a:schemeClr val="tx1"/>
                </a:solidFill>
                <a:latin typeface="+mn-lt"/>
                <a:ea typeface="+mn-ea"/>
                <a:cs typeface="+mn-cs"/>
              </a:rPr>
              <a:t>Charlson</a:t>
            </a:r>
            <a:r>
              <a:rPr lang="en-US" sz="1200" b="0" u="sng" kern="1200" dirty="0">
                <a:solidFill>
                  <a:schemeClr val="tx1"/>
                </a:solidFill>
                <a:latin typeface="+mn-lt"/>
                <a:ea typeface="+mn-ea"/>
                <a:cs typeface="+mn-cs"/>
              </a:rPr>
              <a:t> score was 3. Fifty percent were admitted from an institutional setting. The overall 1-year mortality was 21.2%. Age (odds ratio [OR] = 1.03, 95% confidence interval [CI] = 1.00-1.05;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.02), male gender (OR = 1.55, 95% CI = 1.01-2.36;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.04), low Parker mobility score (OR = 2.94, 95% CI = 1.31-6.57;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.01), and a </a:t>
            </a:r>
            <a:r>
              <a:rPr lang="en-US" sz="1200" b="0" i="0" u="sng" kern="1200" dirty="0" err="1">
                <a:solidFill>
                  <a:schemeClr val="tx1"/>
                </a:solidFill>
                <a:latin typeface="+mn-lt"/>
                <a:ea typeface="+mn-ea"/>
                <a:cs typeface="+mn-cs"/>
              </a:rPr>
              <a:t>Charlson</a:t>
            </a:r>
            <a:r>
              <a:rPr lang="en-US" sz="1200" b="0" i="0" u="sng" kern="1200" dirty="0">
                <a:solidFill>
                  <a:schemeClr val="tx1"/>
                </a:solidFill>
                <a:latin typeface="+mn-lt"/>
                <a:ea typeface="+mn-ea"/>
                <a:cs typeface="+mn-cs"/>
              </a:rPr>
              <a:t> score of 4 or greater (OR = 2.15, 95% CI = 1.30-3.55;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.002) were predictive of 1-year mortality. ADL dependence was a borderline predictor, as was medium Parker mobility score. </a:t>
            </a:r>
            <a:r>
              <a:rPr lang="en-US" sz="1200" b="0" i="0" u="sng" kern="1200" dirty="0" err="1">
                <a:solidFill>
                  <a:schemeClr val="tx1"/>
                </a:solidFill>
                <a:latin typeface="+mn-lt"/>
                <a:ea typeface="+mn-ea"/>
                <a:cs typeface="+mn-cs"/>
              </a:rPr>
              <a:t>Prefracture</a:t>
            </a:r>
            <a:r>
              <a:rPr lang="en-US" sz="1200" b="0" i="0" u="sng" kern="1200" dirty="0">
                <a:solidFill>
                  <a:schemeClr val="tx1"/>
                </a:solidFill>
                <a:latin typeface="+mn-lt"/>
                <a:ea typeface="+mn-ea"/>
                <a:cs typeface="+mn-cs"/>
              </a:rPr>
              <a:t> residence and moderate comorbidity (</a:t>
            </a:r>
            <a:r>
              <a:rPr lang="en-US" sz="1200" b="0" i="0" u="sng" kern="1200" dirty="0" err="1">
                <a:solidFill>
                  <a:schemeClr val="tx1"/>
                </a:solidFill>
                <a:latin typeface="+mn-lt"/>
                <a:ea typeface="+mn-ea"/>
                <a:cs typeface="+mn-cs"/>
              </a:rPr>
              <a:t>Charlson</a:t>
            </a:r>
            <a:r>
              <a:rPr lang="en-US" sz="1200" b="0" i="0" u="sng" kern="1200" dirty="0">
                <a:solidFill>
                  <a:schemeClr val="tx1"/>
                </a:solidFill>
                <a:latin typeface="+mn-lt"/>
                <a:ea typeface="+mn-ea"/>
                <a:cs typeface="+mn-cs"/>
              </a:rPr>
              <a:t> score of 2-3) were not independently predictive of mortality at 1 year after adjusting for other characteristics. A comprehensive comanaged hip fracture program for elders not only improves the short-term outcomes but also demonstrates a low 1-year mortality rate, particularly in patients from nursing facilities.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31</a:t>
            </a:fld>
            <a:endParaRPr lang="en-US"/>
          </a:p>
        </p:txBody>
      </p:sp>
    </p:spTree>
    <p:extLst>
      <p:ext uri="{BB962C8B-B14F-4D97-AF65-F5344CB8AC3E}">
        <p14:creationId xmlns:p14="http://schemas.microsoft.com/office/powerpoint/2010/main" val="708443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www.drugabuse.gov</a:t>
            </a:r>
            <a:r>
              <a:rPr lang="en-US" dirty="0"/>
              <a:t>/publications/research-reports/substance-use-in-women/sex-gender-differences-in-substance-use</a:t>
            </a:r>
          </a:p>
          <a:p>
            <a:r>
              <a:rPr lang="en-US" dirty="0"/>
              <a:t>How and why men and women get addicted may be different</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33</a:t>
            </a:fld>
            <a:endParaRPr lang="en-US"/>
          </a:p>
        </p:txBody>
      </p:sp>
    </p:spTree>
    <p:extLst>
      <p:ext uri="{BB962C8B-B14F-4D97-AF65-F5344CB8AC3E}">
        <p14:creationId xmlns:p14="http://schemas.microsoft.com/office/powerpoint/2010/main" val="76291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34</a:t>
            </a:fld>
            <a:endParaRPr lang="en-US"/>
          </a:p>
        </p:txBody>
      </p:sp>
    </p:spTree>
    <p:extLst>
      <p:ext uri="{BB962C8B-B14F-4D97-AF65-F5344CB8AC3E}">
        <p14:creationId xmlns:p14="http://schemas.microsoft.com/office/powerpoint/2010/main" val="324231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37</a:t>
            </a:fld>
            <a:endParaRPr lang="en-US"/>
          </a:p>
        </p:txBody>
      </p:sp>
    </p:spTree>
    <p:extLst>
      <p:ext uri="{BB962C8B-B14F-4D97-AF65-F5344CB8AC3E}">
        <p14:creationId xmlns:p14="http://schemas.microsoft.com/office/powerpoint/2010/main" val="27920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38</a:t>
            </a:fld>
            <a:endParaRPr lang="en-US"/>
          </a:p>
        </p:txBody>
      </p:sp>
    </p:spTree>
    <p:extLst>
      <p:ext uri="{BB962C8B-B14F-4D97-AF65-F5344CB8AC3E}">
        <p14:creationId xmlns:p14="http://schemas.microsoft.com/office/powerpoint/2010/main" val="10336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Arial" charset="0"/>
              </a:rPr>
              <a:t>Sex Differences in Survival From Out-of-Hospital Cardiac Arrest in the</a:t>
            </a:r>
          </a:p>
          <a:p>
            <a:r>
              <a:rPr lang="en-US" sz="1200" kern="1200" dirty="0">
                <a:solidFill>
                  <a:schemeClr val="tx1"/>
                </a:solidFill>
                <a:effectLst/>
                <a:latin typeface="Arial" charset="0"/>
                <a:ea typeface="ＭＳ Ｐゴシック" charset="0"/>
                <a:cs typeface="Arial" charset="0"/>
              </a:rPr>
              <a:t>Era of Regionalized Systems and Advanced Post-Resuscitation Care</a:t>
            </a:r>
          </a:p>
          <a:p>
            <a:r>
              <a:rPr lang="en-US" sz="1200" kern="1200" dirty="0">
                <a:solidFill>
                  <a:schemeClr val="tx1"/>
                </a:solidFill>
                <a:effectLst/>
                <a:latin typeface="Arial" charset="0"/>
                <a:ea typeface="ＭＳ Ｐゴシック" charset="0"/>
                <a:cs typeface="Arial" charset="0"/>
              </a:rPr>
              <a:t>Nichole </a:t>
            </a:r>
            <a:r>
              <a:rPr lang="en-US" sz="1200" kern="1200" dirty="0" err="1">
                <a:solidFill>
                  <a:schemeClr val="tx1"/>
                </a:solidFill>
                <a:effectLst/>
                <a:latin typeface="Arial" charset="0"/>
                <a:ea typeface="ＭＳ Ｐゴシック" charset="0"/>
                <a:cs typeface="Arial" charset="0"/>
              </a:rPr>
              <a:t>Bosson</a:t>
            </a:r>
            <a:r>
              <a:rPr lang="en-US" sz="1200" kern="1200" dirty="0">
                <a:solidFill>
                  <a:schemeClr val="tx1"/>
                </a:solidFill>
                <a:effectLst/>
                <a:latin typeface="Arial" charset="0"/>
                <a:ea typeface="ＭＳ Ｐゴシック" charset="0"/>
                <a:cs typeface="Arial" charset="0"/>
              </a:rPr>
              <a:t>, MD, MPH; Amy H. </a:t>
            </a:r>
            <a:r>
              <a:rPr lang="en-US" sz="1200" kern="1200" dirty="0" err="1">
                <a:solidFill>
                  <a:schemeClr val="tx1"/>
                </a:solidFill>
                <a:effectLst/>
                <a:latin typeface="Arial" charset="0"/>
                <a:ea typeface="ＭＳ Ｐゴシック" charset="0"/>
                <a:cs typeface="Arial" charset="0"/>
              </a:rPr>
              <a:t>Kaji</a:t>
            </a:r>
            <a:r>
              <a:rPr lang="en-US" sz="1200" kern="1200" dirty="0">
                <a:solidFill>
                  <a:schemeClr val="tx1"/>
                </a:solidFill>
                <a:effectLst/>
                <a:latin typeface="Arial" charset="0"/>
                <a:ea typeface="ＭＳ Ｐゴシック" charset="0"/>
                <a:cs typeface="Arial" charset="0"/>
              </a:rPr>
              <a:t>, MD, PhD; Andrea Fang, MD; Joseph L. Thomas, MD; William J. French, MD; David </a:t>
            </a:r>
            <a:r>
              <a:rPr lang="en-US" sz="1200" kern="1200" dirty="0" err="1">
                <a:solidFill>
                  <a:schemeClr val="tx1"/>
                </a:solidFill>
                <a:effectLst/>
                <a:latin typeface="Arial" charset="0"/>
                <a:ea typeface="ＭＳ Ｐゴシック" charset="0"/>
                <a:cs typeface="Arial" charset="0"/>
              </a:rPr>
              <a:t>Shavelle</a:t>
            </a:r>
            <a:r>
              <a:rPr lang="en-US" sz="1200" kern="1200" dirty="0">
                <a:solidFill>
                  <a:schemeClr val="tx1"/>
                </a:solidFill>
                <a:effectLst/>
                <a:latin typeface="Arial" charset="0"/>
                <a:ea typeface="ＭＳ Ｐゴシック" charset="0"/>
                <a:cs typeface="Arial" charset="0"/>
              </a:rPr>
              <a:t>, MD;</a:t>
            </a:r>
          </a:p>
          <a:p>
            <a:r>
              <a:rPr lang="en-US" sz="1200" kern="1200" dirty="0">
                <a:solidFill>
                  <a:schemeClr val="tx1"/>
                </a:solidFill>
                <a:effectLst/>
                <a:latin typeface="Arial" charset="0"/>
                <a:ea typeface="ＭＳ Ｐゴシック" charset="0"/>
                <a:cs typeface="Arial" charset="0"/>
              </a:rPr>
              <a:t>James T. </a:t>
            </a:r>
            <a:r>
              <a:rPr lang="en-US" sz="1200" kern="1200" dirty="0" err="1">
                <a:solidFill>
                  <a:schemeClr val="tx1"/>
                </a:solidFill>
                <a:effectLst/>
                <a:latin typeface="Arial" charset="0"/>
                <a:ea typeface="ＭＳ Ｐゴシック" charset="0"/>
                <a:cs typeface="Arial" charset="0"/>
              </a:rPr>
              <a:t>Niemann</a:t>
            </a:r>
            <a:r>
              <a:rPr lang="en-US" sz="1200" kern="1200" dirty="0">
                <a:solidFill>
                  <a:schemeClr val="tx1"/>
                </a:solidFill>
                <a:effectLst/>
                <a:latin typeface="Arial" charset="0"/>
                <a:ea typeface="ＭＳ Ｐゴシック" charset="0"/>
                <a:cs typeface="Arial" charset="0"/>
              </a:rPr>
              <a:t>, MD</a:t>
            </a:r>
          </a:p>
          <a:p>
            <a:r>
              <a:rPr lang="en-US" sz="1200" kern="1200" dirty="0">
                <a:solidFill>
                  <a:schemeClr val="tx1"/>
                </a:solidFill>
                <a:effectLst/>
                <a:latin typeface="Arial" charset="0"/>
                <a:ea typeface="ＭＳ Ｐゴシック" charset="0"/>
                <a:cs typeface="Arial" charset="0"/>
              </a:rPr>
              <a:t>Background-—The purpose of this study was to evaluate sex differences in out-of-hospital cardiac arrest (OHCA) characteristics,</a:t>
            </a:r>
          </a:p>
          <a:p>
            <a:r>
              <a:rPr lang="en-US" sz="1200" kern="1200" dirty="0">
                <a:solidFill>
                  <a:schemeClr val="tx1"/>
                </a:solidFill>
                <a:effectLst/>
                <a:latin typeface="Arial" charset="0"/>
                <a:ea typeface="ＭＳ Ｐゴシック" charset="0"/>
                <a:cs typeface="Arial" charset="0"/>
              </a:rPr>
              <a:t>interventions, and outcomes.</a:t>
            </a:r>
          </a:p>
          <a:p>
            <a:r>
              <a:rPr lang="en-US" sz="1200" kern="1200" dirty="0">
                <a:solidFill>
                  <a:schemeClr val="tx1"/>
                </a:solidFill>
                <a:effectLst/>
                <a:latin typeface="Arial" charset="0"/>
                <a:ea typeface="ＭＳ Ｐゴシック" charset="0"/>
                <a:cs typeface="Arial" charset="0"/>
              </a:rPr>
              <a:t>Methods and Results-—This is a retrospective analysis from a regionalized cardiac arrest system. Data on patients treated for</a:t>
            </a:r>
          </a:p>
          <a:p>
            <a:r>
              <a:rPr lang="en-US" sz="1200" kern="1200" dirty="0">
                <a:solidFill>
                  <a:schemeClr val="tx1"/>
                </a:solidFill>
                <a:effectLst/>
                <a:latin typeface="Arial" charset="0"/>
                <a:ea typeface="ＭＳ Ｐゴシック" charset="0"/>
                <a:cs typeface="Arial" charset="0"/>
              </a:rPr>
              <a:t>OHCA are reported to a single registry, from which all adult patients were identified from 2011 through 2014. Characteristics,</a:t>
            </a:r>
          </a:p>
          <a:p>
            <a:r>
              <a:rPr lang="en-US" sz="1200" kern="1200" dirty="0">
                <a:solidFill>
                  <a:schemeClr val="tx1"/>
                </a:solidFill>
                <a:effectLst/>
                <a:latin typeface="Arial" charset="0"/>
                <a:ea typeface="ＭＳ Ｐゴシック" charset="0"/>
                <a:cs typeface="Arial" charset="0"/>
              </a:rPr>
              <a:t>treatment, and outcomes were evaluated with stratification by sex. The adjusted odds ratio (OR) for survival with good neurological</a:t>
            </a:r>
          </a:p>
          <a:p>
            <a:r>
              <a:rPr lang="en-US" sz="1200" kern="1200" dirty="0">
                <a:solidFill>
                  <a:schemeClr val="tx1"/>
                </a:solidFill>
                <a:effectLst/>
                <a:latin typeface="Arial" charset="0"/>
                <a:ea typeface="ＭＳ Ｐゴシック" charset="0"/>
                <a:cs typeface="Arial" charset="0"/>
              </a:rPr>
              <a:t>outcome (cerebral performance category 1 or 2) was calculated for women compared to men. There were 5174 out-of-hospital</a:t>
            </a:r>
          </a:p>
          <a:p>
            <a:r>
              <a:rPr lang="en-US" sz="1200" kern="1200" dirty="0">
                <a:solidFill>
                  <a:schemeClr val="tx1"/>
                </a:solidFill>
                <a:effectLst/>
                <a:latin typeface="Arial" charset="0"/>
                <a:ea typeface="ＭＳ Ｐゴシック" charset="0"/>
                <a:cs typeface="Arial" charset="0"/>
              </a:rPr>
              <a:t>cardiac arrests (OHCAs; 3080 males and 2094 females). Women were older, median 71 (interquartile range [IQR], 59–82) versus</a:t>
            </a:r>
          </a:p>
          <a:p>
            <a:r>
              <a:rPr lang="en-US" sz="1200" kern="1200" dirty="0">
                <a:solidFill>
                  <a:schemeClr val="tx1"/>
                </a:solidFill>
                <a:effectLst/>
                <a:latin typeface="Arial" charset="0"/>
                <a:ea typeface="ＭＳ Ｐゴシック" charset="0"/>
                <a:cs typeface="Arial" charset="0"/>
              </a:rPr>
              <a:t>66 years (IQR, 55–78). Despite similar frequency of witnessed arrest, women were less likely to present with a shockable rhythm</a:t>
            </a:r>
          </a:p>
          <a:p>
            <a:r>
              <a:rPr lang="en-US" sz="1200" kern="1200" dirty="0">
                <a:solidFill>
                  <a:schemeClr val="tx1"/>
                </a:solidFill>
                <a:effectLst/>
                <a:latin typeface="Arial" charset="0"/>
                <a:ea typeface="ＭＳ Ｐゴシック" charset="0"/>
                <a:cs typeface="Arial" charset="0"/>
              </a:rPr>
              <a:t>(22% vs 35%; risk difference [RD], 13%; 95% CI, 11–15), have ST-segment elevation myocardial infarction (23% vs 32%; RD, 13%;</a:t>
            </a:r>
          </a:p>
          <a:p>
            <a:r>
              <a:rPr lang="en-US" sz="1200" kern="1200" dirty="0">
                <a:solidFill>
                  <a:schemeClr val="tx1"/>
                </a:solidFill>
                <a:effectLst/>
                <a:latin typeface="Arial" charset="0"/>
                <a:ea typeface="ＭＳ Ｐゴシック" charset="0"/>
                <a:cs typeface="Arial" charset="0"/>
              </a:rPr>
              <a:t>95% CI, 7–11), or receive coronary angiography (11% vs 25%; RD, 14%; 95% CI, 12–16), percutaneous coronary intervention (5% vs</a:t>
            </a:r>
          </a:p>
          <a:p>
            <a:r>
              <a:rPr lang="en-US" sz="1200" kern="1200" dirty="0">
                <a:solidFill>
                  <a:schemeClr val="tx1"/>
                </a:solidFill>
                <a:effectLst/>
                <a:latin typeface="Arial" charset="0"/>
                <a:ea typeface="ＭＳ Ｐゴシック" charset="0"/>
                <a:cs typeface="Arial" charset="0"/>
              </a:rPr>
              <a:t>14%; RD, 9%; 95% CI, 7–11), or targeted temperature management (33% vs 40%; RD, 7%; 95% CI, 4–10). Women had decreased</a:t>
            </a:r>
          </a:p>
          <a:p>
            <a:r>
              <a:rPr lang="en-US" sz="1200" kern="1200" dirty="0">
                <a:solidFill>
                  <a:schemeClr val="tx1"/>
                </a:solidFill>
                <a:effectLst/>
                <a:latin typeface="Arial" charset="0"/>
                <a:ea typeface="ＭＳ Ｐゴシック" charset="0"/>
                <a:cs typeface="Arial" charset="0"/>
              </a:rPr>
              <a:t>survival to discharge (33% vs 40%; RD, 7%; 95% CI, 4–10) and a lower proportion of good neurological outcome (16% vs 24%; RD,</a:t>
            </a:r>
          </a:p>
          <a:p>
            <a:r>
              <a:rPr lang="en-US" sz="1200" kern="1200" dirty="0">
                <a:solidFill>
                  <a:schemeClr val="tx1"/>
                </a:solidFill>
                <a:effectLst/>
                <a:latin typeface="Arial" charset="0"/>
                <a:ea typeface="ＭＳ Ｐゴシック" charset="0"/>
                <a:cs typeface="Arial" charset="0"/>
              </a:rPr>
              <a:t>8%; 95% CI, 6–10). In multivariable modeling, female sex was not associated with decreased survival with good neurological</a:t>
            </a:r>
          </a:p>
          <a:p>
            <a:r>
              <a:rPr lang="en-US" sz="1200" kern="1200" dirty="0">
                <a:solidFill>
                  <a:schemeClr val="tx1"/>
                </a:solidFill>
                <a:effectLst/>
                <a:latin typeface="Arial" charset="0"/>
                <a:ea typeface="ＭＳ Ｐゴシック" charset="0"/>
                <a:cs typeface="Arial" charset="0"/>
              </a:rPr>
              <a:t>outcome (OR, 0.9; 95% CI, 0.8–1.1).</a:t>
            </a:r>
          </a:p>
          <a:p>
            <a:r>
              <a:rPr lang="en-US" sz="1200" kern="1200" dirty="0">
                <a:solidFill>
                  <a:schemeClr val="tx1"/>
                </a:solidFill>
                <a:effectLst/>
                <a:latin typeface="Arial" charset="0"/>
                <a:ea typeface="ＭＳ Ｐゴシック" charset="0"/>
                <a:cs typeface="Arial" charset="0"/>
              </a:rPr>
              <a:t>Conclusions-—Sex-related differences in OHCA characteristics and treatment are predictors of survival outcome disparities. With</a:t>
            </a:r>
          </a:p>
          <a:p>
            <a:r>
              <a:rPr lang="en-US" sz="1200" kern="1200" dirty="0">
                <a:solidFill>
                  <a:schemeClr val="tx1"/>
                </a:solidFill>
                <a:effectLst/>
                <a:latin typeface="Arial" charset="0"/>
                <a:ea typeface="ＭＳ Ｐゴシック" charset="0"/>
                <a:cs typeface="Arial" charset="0"/>
              </a:rPr>
              <a:t>adjustment for these factors, sex was not associated with survival or neurological outcome after OHCA. ( J Am Heart Assoc.</a:t>
            </a:r>
          </a:p>
          <a:p>
            <a:r>
              <a:rPr lang="en-US" sz="1200" kern="1200" dirty="0">
                <a:solidFill>
                  <a:schemeClr val="tx1"/>
                </a:solidFill>
                <a:effectLst/>
                <a:latin typeface="Arial" charset="0"/>
                <a:ea typeface="ＭＳ Ｐゴシック" charset="0"/>
                <a:cs typeface="Arial" charset="0"/>
              </a:rPr>
              <a:t>2016;5:e004131 </a:t>
            </a:r>
            <a:r>
              <a:rPr lang="en-US" sz="1200" kern="1200" dirty="0" err="1">
                <a:solidFill>
                  <a:schemeClr val="tx1"/>
                </a:solidFill>
                <a:effectLst/>
                <a:latin typeface="Arial" charset="0"/>
                <a:ea typeface="ＭＳ Ｐゴシック" charset="0"/>
                <a:cs typeface="Arial" charset="0"/>
              </a:rPr>
              <a:t>doi</a:t>
            </a:r>
            <a:r>
              <a:rPr lang="en-US" sz="1200" kern="1200" dirty="0">
                <a:solidFill>
                  <a:schemeClr val="tx1"/>
                </a:solidFill>
                <a:effectLst/>
                <a:latin typeface="Arial" charset="0"/>
                <a:ea typeface="ＭＳ Ｐゴシック" charset="0"/>
                <a:cs typeface="Arial" charset="0"/>
              </a:rPr>
              <a:t>: 10.1161/JAHA.116.004131)</a:t>
            </a:r>
          </a:p>
          <a:p>
            <a:r>
              <a:rPr lang="en-US" sz="1200" kern="1200" dirty="0">
                <a:solidFill>
                  <a:schemeClr val="tx1"/>
                </a:solidFill>
                <a:effectLst/>
                <a:latin typeface="Arial" charset="0"/>
                <a:ea typeface="ＭＳ Ｐゴシック" charset="0"/>
                <a:cs typeface="Arial" charset="0"/>
              </a:rPr>
              <a:t>Key Words: heart arrest • men • mortality • resuscitation</a:t>
            </a:r>
          </a:p>
          <a:p>
            <a:pPr lvl="1">
              <a:defRPr/>
            </a:pPr>
            <a:r>
              <a:rPr lang="en-US" dirty="0"/>
              <a:t>Intermediate    </a:t>
            </a:r>
          </a:p>
          <a:p>
            <a:pPr rtl="0" eaLnBrk="1" fontAlgn="t" latinLnBrk="0" hangingPunct="1"/>
            <a:r>
              <a:rPr lang="en-US" sz="1200" b="1" i="0" u="none" strike="noStrike" kern="1200" dirty="0">
                <a:solidFill>
                  <a:schemeClr val="tx1"/>
                </a:solidFill>
                <a:effectLst/>
                <a:latin typeface="+mn-lt"/>
                <a:ea typeface="+mn-ea"/>
                <a:cs typeface="+mn-cs"/>
              </a:rPr>
              <a:t>CPR</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41%</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39%</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shockable</a:t>
            </a:r>
          </a:p>
          <a:p>
            <a:pPr rtl="0" eaLnBrk="1" fontAlgn="t" latinLnBrk="0" hangingPunct="1"/>
            <a:r>
              <a:rPr lang="en-US" sz="1200" b="0" i="0" u="none" strike="noStrike" kern="1200" dirty="0">
                <a:solidFill>
                  <a:schemeClr val="tx1"/>
                </a:solidFill>
                <a:effectLst/>
                <a:latin typeface="+mn-lt"/>
                <a:ea typeface="+mn-ea"/>
                <a:cs typeface="+mn-cs"/>
              </a:rPr>
              <a:t>35%</a:t>
            </a:r>
          </a:p>
          <a:p>
            <a:pPr rtl="0" eaLnBrk="1" fontAlgn="t" latinLnBrk="0" hangingPunct="1"/>
            <a:r>
              <a:rPr lang="en-US" sz="1200" b="0" i="0" u="none" strike="noStrike" kern="1200" dirty="0">
                <a:solidFill>
                  <a:schemeClr val="tx1"/>
                </a:solidFill>
                <a:effectLst/>
                <a:latin typeface="+mn-lt"/>
                <a:ea typeface="+mn-ea"/>
                <a:cs typeface="+mn-cs"/>
              </a:rPr>
              <a:t>22%</a:t>
            </a:r>
          </a:p>
          <a:p>
            <a:pPr rtl="0" eaLnBrk="1" fontAlgn="t" latinLnBrk="0" hangingPunct="1"/>
            <a:r>
              <a:rPr lang="en-US" sz="1200" b="0" i="0" u="none" strike="noStrike" kern="1200" dirty="0">
                <a:solidFill>
                  <a:schemeClr val="tx1"/>
                </a:solidFill>
                <a:effectLst/>
                <a:latin typeface="+mn-lt"/>
                <a:ea typeface="+mn-ea"/>
                <a:cs typeface="+mn-cs"/>
              </a:rPr>
              <a:t>STEMI</a:t>
            </a:r>
          </a:p>
          <a:p>
            <a:pPr rtl="0" eaLnBrk="1" fontAlgn="t" latinLnBrk="0" hangingPunct="1"/>
            <a:r>
              <a:rPr lang="en-US" sz="1200" b="0" i="0" u="none" strike="noStrike" kern="1200" dirty="0">
                <a:solidFill>
                  <a:schemeClr val="tx1"/>
                </a:solidFill>
                <a:effectLst/>
                <a:latin typeface="+mn-lt"/>
                <a:ea typeface="+mn-ea"/>
                <a:cs typeface="+mn-cs"/>
              </a:rPr>
              <a:t>32%</a:t>
            </a:r>
          </a:p>
          <a:p>
            <a:pPr rtl="0" eaLnBrk="1" fontAlgn="t" latinLnBrk="0" hangingPunct="1"/>
            <a:r>
              <a:rPr lang="en-US" sz="1200" b="0" i="0" u="none" strike="noStrike" kern="1200" dirty="0">
                <a:solidFill>
                  <a:schemeClr val="tx1"/>
                </a:solidFill>
                <a:effectLst/>
                <a:latin typeface="+mn-lt"/>
                <a:ea typeface="+mn-ea"/>
                <a:cs typeface="+mn-cs"/>
              </a:rPr>
              <a:t>23%</a:t>
            </a:r>
          </a:p>
          <a:p>
            <a:pPr rtl="0" eaLnBrk="1" fontAlgn="t" latinLnBrk="0" hangingPunct="1"/>
            <a:r>
              <a:rPr lang="en-US" sz="1200" b="0" i="0" u="none" strike="noStrike" kern="1200" dirty="0">
                <a:solidFill>
                  <a:schemeClr val="tx1"/>
                </a:solidFill>
                <a:effectLst/>
                <a:latin typeface="+mn-lt"/>
                <a:ea typeface="+mn-ea"/>
                <a:cs typeface="+mn-cs"/>
              </a:rPr>
              <a:t>Cath</a:t>
            </a:r>
          </a:p>
          <a:p>
            <a:pPr rtl="0" eaLnBrk="1" fontAlgn="t" latinLnBrk="0" hangingPunct="1"/>
            <a:r>
              <a:rPr lang="en-US" sz="1200" b="0" i="0" u="none" strike="noStrike" kern="1200" dirty="0">
                <a:solidFill>
                  <a:schemeClr val="tx1"/>
                </a:solidFill>
                <a:effectLst/>
                <a:latin typeface="+mn-lt"/>
                <a:ea typeface="+mn-ea"/>
                <a:cs typeface="+mn-cs"/>
              </a:rPr>
              <a:t>25%</a:t>
            </a:r>
          </a:p>
          <a:p>
            <a:pPr rtl="0" eaLnBrk="1" fontAlgn="t" latinLnBrk="0" hangingPunct="1"/>
            <a:r>
              <a:rPr lang="en-US" sz="1200" b="0" i="0" u="none" strike="noStrike" kern="1200" dirty="0">
                <a:solidFill>
                  <a:schemeClr val="tx1"/>
                </a:solidFill>
                <a:effectLst/>
                <a:latin typeface="+mn-lt"/>
                <a:ea typeface="+mn-ea"/>
                <a:cs typeface="+mn-cs"/>
              </a:rPr>
              <a:t>11%</a:t>
            </a:r>
          </a:p>
          <a:p>
            <a:pPr rtl="0" eaLnBrk="1" fontAlgn="t" latinLnBrk="0" hangingPunct="1"/>
            <a:r>
              <a:rPr lang="en-US" sz="1200" b="0" i="0" u="none" strike="noStrike" kern="1200" dirty="0">
                <a:solidFill>
                  <a:schemeClr val="tx1"/>
                </a:solidFill>
                <a:effectLst/>
                <a:latin typeface="+mn-lt"/>
                <a:ea typeface="+mn-ea"/>
                <a:cs typeface="+mn-cs"/>
              </a:rPr>
              <a:t>TTM</a:t>
            </a:r>
          </a:p>
          <a:p>
            <a:pPr rtl="0" eaLnBrk="1" fontAlgn="t" latinLnBrk="0" hangingPunct="1"/>
            <a:r>
              <a:rPr lang="en-US" sz="1200" b="0" i="0" u="none" strike="noStrike" kern="1200" dirty="0">
                <a:solidFill>
                  <a:schemeClr val="tx1"/>
                </a:solidFill>
                <a:effectLst/>
                <a:latin typeface="+mn-lt"/>
                <a:ea typeface="+mn-ea"/>
                <a:cs typeface="+mn-cs"/>
              </a:rPr>
              <a:t>40%</a:t>
            </a:r>
          </a:p>
          <a:p>
            <a:pPr rtl="0" eaLnBrk="1" fontAlgn="t" latinLnBrk="0" hangingPunct="1"/>
            <a:r>
              <a:rPr lang="en-US" sz="1200" b="0" i="0" u="none" strike="noStrike" kern="1200" dirty="0">
                <a:solidFill>
                  <a:schemeClr val="tx1"/>
                </a:solidFill>
                <a:effectLst/>
                <a:latin typeface="+mn-lt"/>
                <a:ea typeface="+mn-ea"/>
                <a:cs typeface="+mn-cs"/>
              </a:rPr>
              <a:t>33%</a:t>
            </a:r>
          </a:p>
          <a:p>
            <a:pPr rtl="0" eaLnBrk="1" fontAlgn="t" latinLnBrk="0" hangingPunct="1"/>
            <a:r>
              <a:rPr lang="en-US" sz="1200" b="0" i="0" u="none" strike="noStrike" kern="1200" dirty="0">
                <a:solidFill>
                  <a:schemeClr val="tx1"/>
                </a:solidFill>
                <a:effectLst/>
                <a:latin typeface="+mn-lt"/>
                <a:ea typeface="+mn-ea"/>
                <a:cs typeface="+mn-cs"/>
              </a:rPr>
              <a:t>Survival/CPC</a:t>
            </a:r>
            <a:r>
              <a:rPr lang="en-US" sz="1200" b="0" i="0" u="none" strike="noStrike" kern="1200" baseline="0" dirty="0">
                <a:solidFill>
                  <a:schemeClr val="tx1"/>
                </a:solidFill>
                <a:effectLst/>
                <a:latin typeface="+mn-lt"/>
                <a:ea typeface="+mn-ea"/>
                <a:cs typeface="+mn-cs"/>
              </a:rPr>
              <a:t> 1-2</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24%</a:t>
            </a:r>
          </a:p>
          <a:p>
            <a:pPr rtl="0" eaLnBrk="1" fontAlgn="t" latinLnBrk="0" hangingPunct="1"/>
            <a:r>
              <a:rPr lang="en-US" sz="1200" b="0" i="0" u="none" strike="noStrike" kern="1200" dirty="0">
                <a:solidFill>
                  <a:schemeClr val="tx1"/>
                </a:solidFill>
                <a:effectLst/>
                <a:latin typeface="+mn-lt"/>
                <a:ea typeface="+mn-ea"/>
                <a:cs typeface="+mn-cs"/>
              </a:rPr>
              <a:t>16%</a:t>
            </a:r>
          </a:p>
          <a:p>
            <a:endParaRPr lang="en-US" dirty="0"/>
          </a:p>
        </p:txBody>
      </p:sp>
      <p:sp>
        <p:nvSpPr>
          <p:cNvPr id="4" name="Slide Number Placeholder 3"/>
          <p:cNvSpPr>
            <a:spLocks noGrp="1"/>
          </p:cNvSpPr>
          <p:nvPr>
            <p:ph type="sldNum" sz="quarter" idx="10"/>
          </p:nvPr>
        </p:nvSpPr>
        <p:spPr/>
        <p:txBody>
          <a:bodyPr/>
          <a:lstStyle/>
          <a:p>
            <a:pPr>
              <a:defRPr/>
            </a:pPr>
            <a:fld id="{5866D6E8-5AF9-D74F-B847-4D7566C67E2E}" type="slidenum">
              <a:rPr lang="en-US" altLang="en-US" smtClean="0"/>
              <a:pPr>
                <a:defRPr/>
              </a:pPr>
              <a:t>39</a:t>
            </a:fld>
            <a:endParaRPr lang="en-US" altLang="en-US"/>
          </a:p>
        </p:txBody>
      </p:sp>
    </p:spTree>
    <p:extLst>
      <p:ext uri="{BB962C8B-B14F-4D97-AF65-F5344CB8AC3E}">
        <p14:creationId xmlns:p14="http://schemas.microsoft.com/office/powerpoint/2010/main" val="110890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a:t>Family Feud Template</a:t>
            </a:r>
          </a:p>
          <a:p>
            <a:pPr eaLnBrk="1" fontAlgn="auto" hangingPunct="1">
              <a:spcBef>
                <a:spcPts val="0"/>
              </a:spcBef>
              <a:spcAft>
                <a:spcPts val="0"/>
              </a:spcAft>
              <a:defRPr/>
            </a:pPr>
            <a:r>
              <a:rPr lang="en-CA" altLang="en-US" sz="1600" dirty="0"/>
              <a:t>Introduction Slide – Family Feud!</a:t>
            </a:r>
            <a:endParaRPr lang="en-US" altLang="en-US" dirty="0"/>
          </a:p>
        </p:txBody>
      </p:sp>
    </p:spTree>
    <p:extLst>
      <p:ext uri="{BB962C8B-B14F-4D97-AF65-F5344CB8AC3E}">
        <p14:creationId xmlns:p14="http://schemas.microsoft.com/office/powerpoint/2010/main" val="171463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40</a:t>
            </a:fld>
            <a:endParaRPr lang="en-US"/>
          </a:p>
        </p:txBody>
      </p:sp>
    </p:spTree>
    <p:extLst>
      <p:ext uri="{BB962C8B-B14F-4D97-AF65-F5344CB8AC3E}">
        <p14:creationId xmlns:p14="http://schemas.microsoft.com/office/powerpoint/2010/main" val="9988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rPr>
              <a:t>J </a:t>
            </a:r>
            <a:r>
              <a:rPr lang="en-US" sz="1200" u="sng" kern="1200" dirty="0" err="1">
                <a:solidFill>
                  <a:schemeClr val="tx1"/>
                </a:solidFill>
                <a:latin typeface="+mn-lt"/>
                <a:ea typeface="+mn-ea"/>
                <a:cs typeface="+mn-cs"/>
              </a:rPr>
              <a:t>Cardiovasc</a:t>
            </a:r>
            <a:r>
              <a:rPr lang="en-US" sz="1200" u="sng" kern="1200" dirty="0">
                <a:solidFill>
                  <a:schemeClr val="tx1"/>
                </a:solidFill>
                <a:latin typeface="+mn-lt"/>
                <a:ea typeface="+mn-ea"/>
                <a:cs typeface="+mn-cs"/>
              </a:rPr>
              <a:t> </a:t>
            </a:r>
            <a:r>
              <a:rPr lang="en-US" sz="1200" u="sng" kern="1200" dirty="0" err="1">
                <a:solidFill>
                  <a:schemeClr val="tx1"/>
                </a:solidFill>
                <a:latin typeface="+mn-lt"/>
                <a:ea typeface="+mn-ea"/>
                <a:cs typeface="+mn-cs"/>
              </a:rPr>
              <a:t>Electrophysiol</a:t>
            </a:r>
            <a:r>
              <a:rPr lang="en-US" sz="1200" u="sng" kern="1200" dirty="0">
                <a:solidFill>
                  <a:schemeClr val="tx1"/>
                </a:solidFill>
                <a:latin typeface="+mn-lt"/>
                <a:ea typeface="+mn-ea"/>
                <a:cs typeface="+mn-cs"/>
              </a:rPr>
              <a:t>. 2007 Apr;18(4):415-21.</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42</a:t>
            </a:fld>
            <a:endParaRPr lang="en-US"/>
          </a:p>
        </p:txBody>
      </p:sp>
    </p:spTree>
    <p:extLst>
      <p:ext uri="{BB962C8B-B14F-4D97-AF65-F5344CB8AC3E}">
        <p14:creationId xmlns:p14="http://schemas.microsoft.com/office/powerpoint/2010/main" val="208136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failure rate in 5</a:t>
            </a:r>
            <a:r>
              <a:rPr lang="en-US" baseline="0" dirty="0"/>
              <a:t> cm overall </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45</a:t>
            </a:fld>
            <a:endParaRPr lang="en-US"/>
          </a:p>
        </p:txBody>
      </p:sp>
    </p:spTree>
    <p:extLst>
      <p:ext uri="{BB962C8B-B14F-4D97-AF65-F5344CB8AC3E}">
        <p14:creationId xmlns:p14="http://schemas.microsoft.com/office/powerpoint/2010/main" val="406304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size constraints video question removed for website hosting of game</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46</a:t>
            </a:fld>
            <a:endParaRPr lang="en-US"/>
          </a:p>
        </p:txBody>
      </p:sp>
    </p:spTree>
    <p:extLst>
      <p:ext uri="{BB962C8B-B14F-4D97-AF65-F5344CB8AC3E}">
        <p14:creationId xmlns:p14="http://schemas.microsoft.com/office/powerpoint/2010/main" val="4134757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dirty="0">
                <a:solidFill>
                  <a:schemeClr val="bg1"/>
                </a:solidFill>
                <a:latin typeface="Arial Black" pitchFamily="34" charset="0"/>
                <a:cs typeface="Arial" charset="0"/>
              </a:rPr>
              <a:t>Same dose</a:t>
            </a:r>
          </a:p>
          <a:p>
            <a:pPr>
              <a:spcBef>
                <a:spcPct val="0"/>
              </a:spcBef>
              <a:buFontTx/>
              <a:buNone/>
            </a:pPr>
            <a:r>
              <a:rPr lang="en-US" dirty="0">
                <a:solidFill>
                  <a:schemeClr val="bg1"/>
                </a:solidFill>
                <a:latin typeface="Arial Black" pitchFamily="34" charset="0"/>
                <a:cs typeface="Arial" charset="0"/>
              </a:rPr>
              <a:t>	- 40-70% diff plasma levels </a:t>
            </a:r>
          </a:p>
          <a:p>
            <a:pPr>
              <a:spcBef>
                <a:spcPct val="0"/>
              </a:spcBef>
              <a:buNone/>
            </a:pPr>
            <a:r>
              <a:rPr lang="en-US" dirty="0">
                <a:solidFill>
                  <a:schemeClr val="bg1"/>
                </a:solidFill>
                <a:latin typeface="Arial Black" pitchFamily="34" charset="0"/>
                <a:cs typeface="Arial" charset="0"/>
              </a:rPr>
              <a:t>Same plasma level</a:t>
            </a:r>
          </a:p>
          <a:p>
            <a:pPr>
              <a:spcBef>
                <a:spcPct val="0"/>
              </a:spcBef>
              <a:buNone/>
            </a:pPr>
            <a:r>
              <a:rPr lang="en-US" dirty="0">
                <a:solidFill>
                  <a:schemeClr val="bg1"/>
                </a:solidFill>
                <a:latin typeface="Arial Black" pitchFamily="34" charset="0"/>
                <a:cs typeface="Arial" charset="0"/>
              </a:rPr>
              <a:t>	- Different cognitive effects</a:t>
            </a:r>
          </a:p>
          <a:p>
            <a:r>
              <a:rPr lang="en-US" sz="1200" dirty="0">
                <a:solidFill>
                  <a:schemeClr val="bg1"/>
                </a:solidFill>
                <a:latin typeface="Arial Black" pitchFamily="34" charset="0"/>
                <a:cs typeface="Arial" charset="0"/>
              </a:rPr>
              <a:t>Greenblatt 2013 </a:t>
            </a:r>
            <a:r>
              <a:rPr lang="en-US" sz="1200" dirty="0" err="1">
                <a:solidFill>
                  <a:schemeClr val="bg1"/>
                </a:solidFill>
                <a:latin typeface="Arial Black" pitchFamily="34" charset="0"/>
                <a:cs typeface="Arial" charset="0"/>
              </a:rPr>
              <a:t>Pharmakokinetics</a:t>
            </a:r>
            <a:r>
              <a:rPr lang="en-US" sz="1200" dirty="0">
                <a:solidFill>
                  <a:schemeClr val="bg1"/>
                </a:solidFill>
                <a:latin typeface="Arial Black" pitchFamily="34" charset="0"/>
                <a:cs typeface="Arial" charset="0"/>
              </a:rPr>
              <a:t>/</a:t>
            </a:r>
          </a:p>
          <a:p>
            <a:r>
              <a:rPr lang="en-US" sz="1200" dirty="0">
                <a:solidFill>
                  <a:schemeClr val="bg1"/>
                </a:solidFill>
                <a:latin typeface="Arial Black" pitchFamily="34" charset="0"/>
                <a:cs typeface="Arial" charset="0"/>
              </a:rPr>
              <a:t>Pharmacodynamics</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48</a:t>
            </a:fld>
            <a:endParaRPr lang="en-US"/>
          </a:p>
        </p:txBody>
      </p:sp>
    </p:spTree>
    <p:extLst>
      <p:ext uri="{BB962C8B-B14F-4D97-AF65-F5344CB8AC3E}">
        <p14:creationId xmlns:p14="http://schemas.microsoft.com/office/powerpoint/2010/main" val="122272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Due to size constraints associated with website platform, video questions were removed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something </a:t>
            </a:r>
            <a:r>
              <a:rPr lang="en-US" sz="1200" kern="1200" dirty="0" err="1">
                <a:solidFill>
                  <a:schemeClr val="tx1"/>
                </a:solidFill>
                <a:effectLst/>
                <a:latin typeface="+mn-lt"/>
                <a:ea typeface="+mn-ea"/>
                <a:cs typeface="+mn-cs"/>
              </a:rPr>
              <a:t>quirkly</a:t>
            </a:r>
            <a:r>
              <a:rPr lang="en-US" sz="1200" kern="1200" dirty="0">
                <a:solidFill>
                  <a:schemeClr val="tx1"/>
                </a:solidFill>
                <a:effectLst/>
                <a:latin typeface="+mn-lt"/>
                <a:ea typeface="+mn-ea"/>
                <a:cs typeface="+mn-cs"/>
              </a:rPr>
              <a:t> about this particular slide within entire program in that you next to click next twice to </a:t>
            </a:r>
            <a:r>
              <a:rPr lang="en-US" sz="1200" kern="1200" dirty="0" err="1">
                <a:solidFill>
                  <a:schemeClr val="tx1"/>
                </a:solidFill>
                <a:effectLst/>
                <a:latin typeface="+mn-lt"/>
                <a:ea typeface="+mn-ea"/>
                <a:cs typeface="+mn-cs"/>
              </a:rPr>
              <a:t>moe</a:t>
            </a:r>
            <a:r>
              <a:rPr lang="en-US" sz="1200" kern="1200" dirty="0">
                <a:solidFill>
                  <a:schemeClr val="tx1"/>
                </a:solidFill>
                <a:effectLst/>
                <a:latin typeface="+mn-lt"/>
                <a:ea typeface="+mn-ea"/>
                <a:cs typeface="+mn-cs"/>
              </a:rPr>
              <a:t> it forward</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www.fda.gov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ScienceResearch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SpecialTopics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WomensHealthResearch</a:t>
            </a:r>
            <a:r>
              <a:rPr lang="en-US" sz="1200" kern="1200" dirty="0">
                <a:solidFill>
                  <a:schemeClr val="tx1"/>
                </a:solidFill>
                <a:effectLst/>
                <a:latin typeface="+mn-lt"/>
                <a:ea typeface="+mn-ea"/>
                <a:cs typeface="+mn-cs"/>
              </a:rPr>
              <a:t>/ucm134670.htmSex differences in PK, PD from the moment a pill is consumed.</a:t>
            </a:r>
          </a:p>
          <a:p>
            <a:r>
              <a:rPr lang="en-US" sz="1200" kern="1200" dirty="0">
                <a:solidFill>
                  <a:schemeClr val="tx1"/>
                </a:solidFill>
                <a:effectLst/>
                <a:latin typeface="+mn-lt"/>
                <a:ea typeface="+mn-ea"/>
                <a:cs typeface="+mn-cs"/>
              </a:rPr>
              <a:t>Women have longer baseline QTI due to Testosterone.  Same </a:t>
            </a:r>
            <a:r>
              <a:rPr lang="en-US" sz="1200" kern="1200" dirty="0" err="1">
                <a:solidFill>
                  <a:schemeClr val="tx1"/>
                </a:solidFill>
                <a:effectLst/>
                <a:latin typeface="+mn-lt"/>
                <a:ea typeface="+mn-ea"/>
                <a:cs typeface="+mn-cs"/>
              </a:rPr>
              <a:t>prepuberty</a:t>
            </a:r>
            <a:r>
              <a:rPr lang="en-US" sz="1200" kern="1200" dirty="0">
                <a:solidFill>
                  <a:schemeClr val="tx1"/>
                </a:solidFill>
                <a:effectLst/>
                <a:latin typeface="+mn-lt"/>
                <a:ea typeface="+mn-ea"/>
                <a:cs typeface="+mn-cs"/>
              </a:rPr>
              <a:t>.  After QT decreases it until 50yo.</a:t>
            </a:r>
          </a:p>
          <a:p>
            <a:pPr algn="l"/>
            <a:r>
              <a:rPr lang="en-US" sz="1200" kern="1200" dirty="0">
                <a:solidFill>
                  <a:schemeClr val="tx1"/>
                </a:solidFill>
                <a:effectLst/>
                <a:latin typeface="+mn-lt"/>
                <a:ea typeface="+mn-ea"/>
                <a:cs typeface="+mn-cs"/>
              </a:rPr>
              <a:t>QT depends on K channels opening during AP which repolarizes myocardial cell.  More K channels open, the faster repolarization and the shorter the QT.  T increases the number of K channels</a:t>
            </a:r>
          </a:p>
          <a:p>
            <a:r>
              <a:rPr lang="en-US" sz="1200" kern="1200" dirty="0">
                <a:solidFill>
                  <a:schemeClr val="tx1"/>
                </a:solidFill>
                <a:effectLst/>
                <a:latin typeface="+mn-lt"/>
                <a:ea typeface="+mn-ea"/>
                <a:cs typeface="+mn-cs"/>
              </a:rPr>
              <a:t>Women have fewer K channels so more sensitive to QT prolongation drugs.  This can result in PVT/</a:t>
            </a:r>
            <a:r>
              <a:rPr lang="en-US" sz="1200" kern="1200" dirty="0" err="1">
                <a:solidFill>
                  <a:schemeClr val="tx1"/>
                </a:solidFill>
                <a:effectLst/>
                <a:latin typeface="+mn-lt"/>
                <a:ea typeface="+mn-ea"/>
                <a:cs typeface="+mn-cs"/>
              </a:rPr>
              <a:t>Torsades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deadly ventricular </a:t>
            </a:r>
            <a:r>
              <a:rPr lang="en-US" sz="1200" kern="1200" dirty="0" err="1">
                <a:solidFill>
                  <a:schemeClr val="tx1"/>
                </a:solidFill>
                <a:effectLst/>
                <a:latin typeface="+mn-lt"/>
                <a:ea typeface="+mn-ea"/>
                <a:cs typeface="+mn-cs"/>
              </a:rPr>
              <a:t>arrythmia</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50</a:t>
            </a:fld>
            <a:endParaRPr lang="en-US"/>
          </a:p>
        </p:txBody>
      </p:sp>
    </p:spTree>
    <p:extLst>
      <p:ext uri="{BB962C8B-B14F-4D97-AF65-F5344CB8AC3E}">
        <p14:creationId xmlns:p14="http://schemas.microsoft.com/office/powerpoint/2010/main" val="2103995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51</a:t>
            </a:fld>
            <a:endParaRPr lang="en-US"/>
          </a:p>
        </p:txBody>
      </p:sp>
    </p:spTree>
    <p:extLst>
      <p:ext uri="{BB962C8B-B14F-4D97-AF65-F5344CB8AC3E}">
        <p14:creationId xmlns:p14="http://schemas.microsoft.com/office/powerpoint/2010/main" val="144052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Due to size constraints associate with website platform video recordings were removed</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53</a:t>
            </a:fld>
            <a:endParaRPr lang="en-US"/>
          </a:p>
        </p:txBody>
      </p:sp>
    </p:spTree>
    <p:extLst>
      <p:ext uri="{BB962C8B-B14F-4D97-AF65-F5344CB8AC3E}">
        <p14:creationId xmlns:p14="http://schemas.microsoft.com/office/powerpoint/2010/main" val="568122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due to size of recorded video, it  needed to be removed for website hosting of game</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58</a:t>
            </a:fld>
            <a:endParaRPr lang="en-US"/>
          </a:p>
        </p:txBody>
      </p:sp>
    </p:spTree>
    <p:extLst>
      <p:ext uri="{BB962C8B-B14F-4D97-AF65-F5344CB8AC3E}">
        <p14:creationId xmlns:p14="http://schemas.microsoft.com/office/powerpoint/2010/main" val="404847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due to size constraints, recorded videos questions had to be removed for website game hosting</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61</a:t>
            </a:fld>
            <a:endParaRPr lang="en-US"/>
          </a:p>
        </p:txBody>
      </p:sp>
    </p:spTree>
    <p:extLst>
      <p:ext uri="{BB962C8B-B14F-4D97-AF65-F5344CB8AC3E}">
        <p14:creationId xmlns:p14="http://schemas.microsoft.com/office/powerpoint/2010/main" val="124971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a:t>
            </a:fld>
            <a:endParaRPr lang="en-US"/>
          </a:p>
        </p:txBody>
      </p:sp>
    </p:spTree>
    <p:extLst>
      <p:ext uri="{BB962C8B-B14F-4D97-AF65-F5344CB8AC3E}">
        <p14:creationId xmlns:p14="http://schemas.microsoft.com/office/powerpoint/2010/main" val="3981647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Sex differences in PK, PD from the moment a pill is consumed.</a:t>
            </a:r>
          </a:p>
          <a:p>
            <a:r>
              <a:rPr lang="en-US" sz="1200" kern="1200" dirty="0">
                <a:solidFill>
                  <a:schemeClr val="tx1"/>
                </a:solidFill>
                <a:effectLst/>
                <a:latin typeface="+mn-lt"/>
                <a:ea typeface="+mn-ea"/>
                <a:cs typeface="+mn-cs"/>
              </a:rPr>
              <a:t>Women have longer baseline QTI due to Testosterone.  Same prepuberty.  After QT decreases it until 50yo.</a:t>
            </a:r>
          </a:p>
          <a:p>
            <a:pPr algn="l"/>
            <a:r>
              <a:rPr lang="en-US" sz="1200" kern="1200" dirty="0">
                <a:solidFill>
                  <a:schemeClr val="tx1"/>
                </a:solidFill>
                <a:effectLst/>
                <a:latin typeface="+mn-lt"/>
                <a:ea typeface="+mn-ea"/>
                <a:cs typeface="+mn-cs"/>
              </a:rPr>
              <a:t>QT depends on K channels opening during AP which repolarizes myocardial cell.  More K channels open, the faster repolarization and the shorter the QT.  T increases the number of K channels</a:t>
            </a:r>
          </a:p>
          <a:p>
            <a:r>
              <a:rPr lang="en-US" sz="1200" kern="1200" dirty="0">
                <a:solidFill>
                  <a:schemeClr val="tx1"/>
                </a:solidFill>
                <a:effectLst/>
                <a:latin typeface="+mn-lt"/>
                <a:ea typeface="+mn-ea"/>
                <a:cs typeface="+mn-cs"/>
              </a:rPr>
              <a:t>Women have fewer K channels so more sensitive to QT prolongation drugs.  This can result in PVT/</a:t>
            </a:r>
            <a:r>
              <a:rPr lang="en-US" sz="1200" kern="1200" dirty="0" err="1">
                <a:solidFill>
                  <a:schemeClr val="tx1"/>
                </a:solidFill>
                <a:effectLst/>
                <a:latin typeface="+mn-lt"/>
                <a:ea typeface="+mn-ea"/>
                <a:cs typeface="+mn-cs"/>
              </a:rPr>
              <a:t>Torsades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deadly ventricular </a:t>
            </a:r>
            <a:r>
              <a:rPr lang="en-US" sz="1200" kern="1200" dirty="0" err="1">
                <a:solidFill>
                  <a:schemeClr val="tx1"/>
                </a:solidFill>
                <a:effectLst/>
                <a:latin typeface="+mn-lt"/>
                <a:ea typeface="+mn-ea"/>
                <a:cs typeface="+mn-cs"/>
              </a:rPr>
              <a:t>arrythmia</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63</a:t>
            </a:fld>
            <a:endParaRPr lang="en-US"/>
          </a:p>
        </p:txBody>
      </p:sp>
    </p:spTree>
    <p:extLst>
      <p:ext uri="{BB962C8B-B14F-4D97-AF65-F5344CB8AC3E}">
        <p14:creationId xmlns:p14="http://schemas.microsoft.com/office/powerpoint/2010/main" val="274608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64</a:t>
            </a:fld>
            <a:endParaRPr lang="en-US"/>
          </a:p>
        </p:txBody>
      </p:sp>
    </p:spTree>
    <p:extLst>
      <p:ext uri="{BB962C8B-B14F-4D97-AF65-F5344CB8AC3E}">
        <p14:creationId xmlns:p14="http://schemas.microsoft.com/office/powerpoint/2010/main" val="189790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hormones</a:t>
            </a:r>
          </a:p>
          <a:p>
            <a:r>
              <a:rPr lang="en-US" dirty="0"/>
              <a:t>https://</a:t>
            </a:r>
            <a:r>
              <a:rPr lang="en-US" dirty="0" err="1"/>
              <a:t>www.cdc.gov</a:t>
            </a:r>
            <a:r>
              <a:rPr lang="en-US" dirty="0"/>
              <a:t>/</a:t>
            </a:r>
            <a:r>
              <a:rPr lang="en-US" dirty="0" err="1"/>
              <a:t>mmwr</a:t>
            </a:r>
            <a:r>
              <a:rPr lang="en-US" dirty="0"/>
              <a:t>/preview/</a:t>
            </a:r>
            <a:r>
              <a:rPr lang="en-US" dirty="0" err="1"/>
              <a:t>mmwrhtml</a:t>
            </a:r>
            <a:r>
              <a:rPr lang="en-US" dirty="0"/>
              <a:t>/su6001a18.htm</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67</a:t>
            </a:fld>
            <a:endParaRPr lang="en-US"/>
          </a:p>
        </p:txBody>
      </p:sp>
    </p:spTree>
    <p:extLst>
      <p:ext uri="{BB962C8B-B14F-4D97-AF65-F5344CB8AC3E}">
        <p14:creationId xmlns:p14="http://schemas.microsoft.com/office/powerpoint/2010/main" val="38928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68</a:t>
            </a:fld>
            <a:endParaRPr lang="en-US"/>
          </a:p>
        </p:txBody>
      </p:sp>
    </p:spTree>
    <p:extLst>
      <p:ext uri="{BB962C8B-B14F-4D97-AF65-F5344CB8AC3E}">
        <p14:creationId xmlns:p14="http://schemas.microsoft.com/office/powerpoint/2010/main" val="1761034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Doubly blind: a systematic review of gender in </a:t>
            </a:r>
            <a:r>
              <a:rPr lang="en-US" sz="1200" b="1" kern="1200" dirty="0" err="1">
                <a:solidFill>
                  <a:schemeClr val="tx1"/>
                </a:solidFill>
                <a:effectLst/>
                <a:latin typeface="+mn-lt"/>
                <a:ea typeface="+mn-ea"/>
                <a:cs typeface="+mn-cs"/>
              </a:rPr>
              <a:t>randomised</a:t>
            </a:r>
            <a:r>
              <a:rPr lang="en-US" sz="1200" b="1" kern="1200" dirty="0">
                <a:solidFill>
                  <a:schemeClr val="tx1"/>
                </a:solidFill>
                <a:effectLst/>
                <a:latin typeface="+mn-lt"/>
                <a:ea typeface="+mn-ea"/>
                <a:cs typeface="+mn-cs"/>
              </a:rPr>
              <a:t> controlled trials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hlinkClick r:id="rId3"/>
              </a:rPr>
              <a:t>Susan P. Phillips</a:t>
            </a:r>
            <a:r>
              <a:rPr lang="en-US" sz="1200" kern="1200" dirty="0">
                <a:solidFill>
                  <a:schemeClr val="tx1"/>
                </a:solidFill>
                <a:effectLst/>
                <a:latin typeface="+mn-lt"/>
                <a:ea typeface="+mn-ea"/>
                <a:cs typeface="+mn-cs"/>
              </a:rPr>
              <a:t> &amp; </a:t>
            </a:r>
            <a:r>
              <a:rPr lang="en-US" sz="1200" kern="1200" dirty="0">
                <a:solidFill>
                  <a:schemeClr val="tx1"/>
                </a:solidFill>
                <a:effectLst/>
                <a:latin typeface="+mn-lt"/>
                <a:ea typeface="+mn-ea"/>
                <a:cs typeface="+mn-cs"/>
                <a:hlinkClick r:id="rId4"/>
              </a:rPr>
              <a:t>Katarina Hamberg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Article: 29597 | Received 01 Sep 2015, Accepted 21 Feb 2016, Published online: 15 Apr 2016</a:t>
            </a:r>
          </a:p>
          <a:p>
            <a:r>
              <a:rPr lang="en-US" sz="1200" kern="1200" dirty="0">
                <a:solidFill>
                  <a:schemeClr val="tx1"/>
                </a:solidFill>
                <a:effectLst/>
                <a:latin typeface="+mn-lt"/>
                <a:ea typeface="+mn-ea"/>
                <a:cs typeface="+mn-cs"/>
              </a:rPr>
              <a:t>Article: 29597 | Received 01 Sep 2015, Accepted 21 Feb 2016, Published online: 15 Apr 2016</a:t>
            </a:r>
          </a:p>
          <a:p>
            <a:r>
              <a:rPr lang="en-US" sz="1200" kern="1200" dirty="0">
                <a:solidFill>
                  <a:schemeClr val="tx1"/>
                </a:solidFill>
                <a:effectLst/>
                <a:latin typeface="+mn-lt"/>
                <a:ea typeface="+mn-ea"/>
                <a:cs typeface="+mn-cs"/>
                <a:hlinkClick r:id="rId5"/>
              </a:rPr>
              <a:t>Download citation</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a:rPr>
              <a:t>http://dx.doi.org.ezproxy.library.tufts.edu/10.3402/gha.v9.29597</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a:rPr>
              <a:t>CROSSMARK_Color_horizontal.svg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this article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Authors' contributions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Conflict of interest and funding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hlinkClick r:id="rId8"/>
              </a:rPr>
              <a:t>Full Article </a:t>
            </a:r>
            <a:r>
              <a:rPr lang="en-US" sz="1200" b="1" kern="1200" dirty="0">
                <a:solidFill>
                  <a:schemeClr val="tx1"/>
                </a:solidFill>
                <a:effectLst/>
                <a:latin typeface="+mn-lt"/>
                <a:ea typeface="+mn-ea"/>
                <a:cs typeface="+mn-cs"/>
                <a:hlinkClick r:id="rId9"/>
              </a:rPr>
              <a:t>Figures &amp; data </a:t>
            </a:r>
            <a:r>
              <a:rPr lang="en-US" sz="1200" b="1" kern="1200" dirty="0">
                <a:solidFill>
                  <a:schemeClr val="tx1"/>
                </a:solidFill>
                <a:effectLst/>
                <a:latin typeface="+mn-lt"/>
                <a:ea typeface="+mn-ea"/>
                <a:cs typeface="+mn-cs"/>
                <a:hlinkClick r:id="rId10"/>
              </a:rPr>
              <a:t>References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1"/>
              </a:rPr>
              <a:t>Citations </a:t>
            </a:r>
            <a:r>
              <a:rPr lang="en-US" sz="1200" b="1" kern="1200" dirty="0">
                <a:solidFill>
                  <a:schemeClr val="tx1"/>
                </a:solidFill>
                <a:effectLst/>
                <a:latin typeface="+mn-lt"/>
                <a:ea typeface="+mn-ea"/>
                <a:cs typeface="+mn-cs"/>
              </a:rPr>
              <a:t>Metrics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2"/>
              </a:rPr>
              <a:t>Licencing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3"/>
              </a:rPr>
              <a:t>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abstract content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Abstract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observational data show social characteristics such as gender or socio-economic status to be strong predictors of health, their impact is seldom investigated in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studies (RCTs).</a:t>
            </a:r>
          </a:p>
          <a:p>
            <a:r>
              <a:rPr lang="en-US" sz="1200" b="1" kern="1200" dirty="0">
                <a:solidFill>
                  <a:schemeClr val="tx1"/>
                </a:solidFill>
                <a:effectLst/>
                <a:latin typeface="+mn-lt"/>
                <a:ea typeface="+mn-ea"/>
                <a:cs typeface="+mn-cs"/>
              </a:rPr>
              <a:t>Objective &amp; design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a random sample of recent RCTs from high-impact journals, we examined how the most often recorded social characteristic, sex/gender, is considered in design, analysis, and interpretation. Of 712 RCTs published from September 2008 to 31 December 2013 in the </a:t>
            </a:r>
            <a:r>
              <a:rPr lang="en-US" sz="1200" i="1" kern="1200" dirty="0">
                <a:solidFill>
                  <a:schemeClr val="tx1"/>
                </a:solidFill>
                <a:effectLst/>
                <a:latin typeface="+mn-lt"/>
                <a:ea typeface="+mn-ea"/>
                <a:cs typeface="+mn-cs"/>
              </a:rPr>
              <a:t>Annals of Internal Medicine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Medical Journal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Lancet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Canadian Medical Association Journal</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New England Journal of Medicine</a:t>
            </a:r>
            <a:r>
              <a:rPr lang="en-US" sz="1200" kern="1200" dirty="0">
                <a:solidFill>
                  <a:schemeClr val="tx1"/>
                </a:solidFill>
                <a:effectLst/>
                <a:latin typeface="+mn-lt"/>
                <a:ea typeface="+mn-ea"/>
                <a:cs typeface="+mn-cs"/>
              </a:rPr>
              <a:t>, we randomly selected 57 to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funding, methods, number of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documentation of social circumstances, inclusion/exclusion criteria, proportions of women/men, and reporting about sex/gender in analyses and discussion.</a:t>
            </a:r>
          </a:p>
          <a:p>
            <a:r>
              <a:rPr lang="en-US" sz="1200" b="1" kern="1200" dirty="0">
                <a:solidFill>
                  <a:schemeClr val="tx1"/>
                </a:solidFill>
                <a:effectLst/>
                <a:latin typeface="+mn-lt"/>
                <a:ea typeface="+mn-ea"/>
                <a:cs typeface="+mn-cs"/>
              </a:rPr>
              <a:t>Results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sex was recorded in most studies (52/57). Thirty-nine percent included men and women approximately equally. Overrepresentation of men in 43% of studies without explicit exclusions for women suggested interference in selection processes. The minority of studies that did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sex/gender differences (22%) did not discuss or reflect upon these, or dismissed significant findings. Two studies reinforced traditional beliefs about women's roles, finding no impact of breastfeeding on infant health but nevertheless reporting possible benefits. Questionable methods such as changing protocols mid-study, having undefined exclusion criteria, allowing local researchers to remove participants from studies, and suggesting possible benefit where none was found were evident, particularly in industry-funded research.</a:t>
            </a:r>
          </a:p>
          <a:p>
            <a:r>
              <a:rPr lang="en-US" sz="1200" b="1" kern="1200" dirty="0">
                <a:solidFill>
                  <a:schemeClr val="tx1"/>
                </a:solidFill>
                <a:effectLst/>
                <a:latin typeface="+mn-lt"/>
                <a:ea typeface="+mn-ea"/>
                <a:cs typeface="+mn-cs"/>
              </a:rPr>
              <a:t>Conclusions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Social characteristics like sex/gender remain hidden from analyses and interpretation in RCTs, with loss of information and embedding of error all along the path from design to interpretation, and therefore, to uptake in clinical practice. Our results suggest that to broaden external validity, in particular, more refined trial designs and analyses that account for sex/gender and other social characteristics are needed.</a:t>
            </a:r>
          </a:p>
          <a:p>
            <a:r>
              <a:rPr lang="en-US" sz="1200" b="1" kern="1200" dirty="0">
                <a:solidFill>
                  <a:schemeClr val="tx1"/>
                </a:solidFill>
                <a:effectLst/>
                <a:latin typeface="+mn-lt"/>
                <a:ea typeface="+mn-ea"/>
                <a:cs typeface="+mn-cs"/>
              </a:rPr>
              <a:t>Doubly blind: a systematic review of gender in </a:t>
            </a:r>
            <a:r>
              <a:rPr lang="en-US" sz="1200" b="1" kern="1200" dirty="0" err="1">
                <a:solidFill>
                  <a:schemeClr val="tx1"/>
                </a:solidFill>
                <a:effectLst/>
                <a:latin typeface="+mn-lt"/>
                <a:ea typeface="+mn-ea"/>
                <a:cs typeface="+mn-cs"/>
              </a:rPr>
              <a:t>randomised</a:t>
            </a:r>
            <a:r>
              <a:rPr lang="en-US" sz="1200" b="1" kern="1200" dirty="0">
                <a:solidFill>
                  <a:schemeClr val="tx1"/>
                </a:solidFill>
                <a:effectLst/>
                <a:latin typeface="+mn-lt"/>
                <a:ea typeface="+mn-ea"/>
                <a:cs typeface="+mn-cs"/>
              </a:rPr>
              <a:t> controlled trials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hlinkClick r:id="rId3"/>
              </a:rPr>
              <a:t>Susan P. Phillips</a:t>
            </a:r>
            <a:r>
              <a:rPr lang="en-US" sz="1200" kern="1200" dirty="0">
                <a:solidFill>
                  <a:schemeClr val="tx1"/>
                </a:solidFill>
                <a:effectLst/>
                <a:latin typeface="+mn-lt"/>
                <a:ea typeface="+mn-ea"/>
                <a:cs typeface="+mn-cs"/>
              </a:rPr>
              <a:t> &amp; </a:t>
            </a:r>
            <a:r>
              <a:rPr lang="en-US" sz="1200" kern="1200" dirty="0">
                <a:solidFill>
                  <a:schemeClr val="tx1"/>
                </a:solidFill>
                <a:effectLst/>
                <a:latin typeface="+mn-lt"/>
                <a:ea typeface="+mn-ea"/>
                <a:cs typeface="+mn-cs"/>
                <a:hlinkClick r:id="rId4"/>
              </a:rPr>
              <a:t>Katarina Hamberg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Article: 29597 | Received 01 Sep 2015, Accepted 21 Feb 2016, Published online: 15 Apr 2016</a:t>
            </a:r>
          </a:p>
          <a:p>
            <a:r>
              <a:rPr lang="en-US" sz="1200" kern="1200" dirty="0">
                <a:solidFill>
                  <a:schemeClr val="tx1"/>
                </a:solidFill>
                <a:effectLst/>
                <a:latin typeface="+mn-lt"/>
                <a:ea typeface="+mn-ea"/>
                <a:cs typeface="+mn-cs"/>
              </a:rPr>
              <a:t>Article: 29597 | Received 01 Sep 2015, Accepted 21 Feb 2016, Published online: 15 Apr 2016</a:t>
            </a:r>
          </a:p>
          <a:p>
            <a:r>
              <a:rPr lang="en-US" sz="1200" kern="1200" dirty="0">
                <a:solidFill>
                  <a:schemeClr val="tx1"/>
                </a:solidFill>
                <a:effectLst/>
                <a:latin typeface="+mn-lt"/>
                <a:ea typeface="+mn-ea"/>
                <a:cs typeface="+mn-cs"/>
                <a:hlinkClick r:id="rId5"/>
              </a:rPr>
              <a:t>Download citation</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a:rPr>
              <a:t>http://dx.doi.org.ezproxy.library.tufts.edu/10.3402/gha.v9.29597</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a:rPr>
              <a:t>CROSSMARK_Color_horizontal.svg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this article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Authors' contributions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Conflict of interest and funding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hlinkClick r:id="rId8"/>
              </a:rPr>
              <a:t>Full Article </a:t>
            </a:r>
            <a:r>
              <a:rPr lang="en-US" sz="1200" b="1" kern="1200" dirty="0">
                <a:solidFill>
                  <a:schemeClr val="tx1"/>
                </a:solidFill>
                <a:effectLst/>
                <a:latin typeface="+mn-lt"/>
                <a:ea typeface="+mn-ea"/>
                <a:cs typeface="+mn-cs"/>
                <a:hlinkClick r:id="rId9"/>
              </a:rPr>
              <a:t>Figures &amp; data </a:t>
            </a:r>
            <a:r>
              <a:rPr lang="en-US" sz="1200" b="1" kern="1200" dirty="0">
                <a:solidFill>
                  <a:schemeClr val="tx1"/>
                </a:solidFill>
                <a:effectLst/>
                <a:latin typeface="+mn-lt"/>
                <a:ea typeface="+mn-ea"/>
                <a:cs typeface="+mn-cs"/>
                <a:hlinkClick r:id="rId10"/>
              </a:rPr>
              <a:t>References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1"/>
              </a:rPr>
              <a:t>Citations </a:t>
            </a:r>
            <a:r>
              <a:rPr lang="en-US" sz="1200" b="1" kern="1200" dirty="0">
                <a:solidFill>
                  <a:schemeClr val="tx1"/>
                </a:solidFill>
                <a:effectLst/>
                <a:latin typeface="+mn-lt"/>
                <a:ea typeface="+mn-ea"/>
                <a:cs typeface="+mn-cs"/>
              </a:rPr>
              <a:t>Metrics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2"/>
              </a:rPr>
              <a:t>Licencing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hlinkClick r:id="rId13"/>
              </a:rPr>
              <a:t>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abstract content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Abstract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observational data show social characteristics such as gender or socio-economic status to be strong predictors of health, their impact is seldom investigated in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studies (RCTs).</a:t>
            </a:r>
          </a:p>
          <a:p>
            <a:r>
              <a:rPr lang="en-US" sz="1200" b="1" kern="1200" dirty="0">
                <a:solidFill>
                  <a:schemeClr val="tx1"/>
                </a:solidFill>
                <a:effectLst/>
                <a:latin typeface="+mn-lt"/>
                <a:ea typeface="+mn-ea"/>
                <a:cs typeface="+mn-cs"/>
              </a:rPr>
              <a:t>Objective &amp; design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a random sample of recent RCTs from high-impact journals, we examined how the most often recorded social characteristic, sex/gender, is considered in design, analysis, and interpretation. Of 712 RCTs published from September 2008 to 31 December 2013 in the </a:t>
            </a:r>
            <a:r>
              <a:rPr lang="en-US" sz="1200" i="1" kern="1200" dirty="0">
                <a:solidFill>
                  <a:schemeClr val="tx1"/>
                </a:solidFill>
                <a:effectLst/>
                <a:latin typeface="+mn-lt"/>
                <a:ea typeface="+mn-ea"/>
                <a:cs typeface="+mn-cs"/>
              </a:rPr>
              <a:t>Annals of Internal Medicine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Medical Journal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Lancet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Canadian Medical Association Journal</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New England Journal of Medicine</a:t>
            </a:r>
            <a:r>
              <a:rPr lang="en-US" sz="1200" kern="1200" dirty="0">
                <a:solidFill>
                  <a:schemeClr val="tx1"/>
                </a:solidFill>
                <a:effectLst/>
                <a:latin typeface="+mn-lt"/>
                <a:ea typeface="+mn-ea"/>
                <a:cs typeface="+mn-cs"/>
              </a:rPr>
              <a:t>, we randomly selected 57 to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funding, methods, number of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documentation of social circumstances, inclusion/exclusion criteria, proportions of women/men, and reporting about sex/gender in analyses and discussion.</a:t>
            </a:r>
          </a:p>
          <a:p>
            <a:r>
              <a:rPr lang="en-US" sz="1200" b="1" kern="1200" dirty="0">
                <a:solidFill>
                  <a:schemeClr val="tx1"/>
                </a:solidFill>
                <a:effectLst/>
                <a:latin typeface="+mn-lt"/>
                <a:ea typeface="+mn-ea"/>
                <a:cs typeface="+mn-cs"/>
              </a:rPr>
              <a:t>Results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sex was recorded in most studies (52/57). Thirty-nine percent included men and women approximately equally. Overrepresentation of men in 43% of studies without explicit exclusions for women suggested interference in selection processes. The minority of studies that did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sex/gender differences (22%) did not discuss or reflect upon these, or dismissed significant findings. Two studies reinforced traditional beliefs about women's roles, finding no impact of breastfeeding on infant health but nevertheless reporting possible benefits. Questionable methods such as changing protocols mid-study, having undefined exclusion criteria, allowing local researchers to remove participants from studies, and suggesting possible benefit where none was found were evident, particularly in industry-funded research.</a:t>
            </a:r>
          </a:p>
          <a:p>
            <a:r>
              <a:rPr lang="en-US" sz="1200" b="1" kern="1200" dirty="0">
                <a:solidFill>
                  <a:schemeClr val="tx1"/>
                </a:solidFill>
                <a:effectLst/>
                <a:latin typeface="+mn-lt"/>
                <a:ea typeface="+mn-ea"/>
                <a:cs typeface="+mn-cs"/>
              </a:rPr>
              <a:t>Conclusions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Social characteristics like sex/gender remain hidden from analyses and interpretation in RCTs, with loss of information and embedding of error all along the path from design to interpretation, and therefore, to uptake in clinical practice. Our results suggest that to broaden external validity, in particular, more refined trial designs and analyses that account for sex/gender and other social characteristics are needed.</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69</a:t>
            </a:fld>
            <a:endParaRPr lang="en-US"/>
          </a:p>
        </p:txBody>
      </p:sp>
    </p:spTree>
    <p:extLst>
      <p:ext uri="{BB962C8B-B14F-4D97-AF65-F5344CB8AC3E}">
        <p14:creationId xmlns:p14="http://schemas.microsoft.com/office/powerpoint/2010/main" val="1559319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71</a:t>
            </a:fld>
            <a:endParaRPr lang="en-US"/>
          </a:p>
        </p:txBody>
      </p:sp>
    </p:spTree>
    <p:extLst>
      <p:ext uri="{BB962C8B-B14F-4D97-AF65-F5344CB8AC3E}">
        <p14:creationId xmlns:p14="http://schemas.microsoft.com/office/powerpoint/2010/main" val="2732793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a:t>
            </a:r>
            <a:r>
              <a:rPr lang="en-US" dirty="0" err="1"/>
              <a:t>bioequalvency</a:t>
            </a:r>
            <a:r>
              <a:rPr lang="en-US" dirty="0"/>
              <a:t> between men and women</a:t>
            </a:r>
          </a:p>
          <a:p>
            <a:r>
              <a:rPr lang="en-US" dirty="0"/>
              <a:t>Intrasubject variability</a:t>
            </a:r>
          </a:p>
          <a:p>
            <a:r>
              <a:rPr lang="en-US" dirty="0"/>
              <a:t>Hormonal status</a:t>
            </a:r>
          </a:p>
          <a:p>
            <a:r>
              <a:rPr lang="en-US" dirty="0"/>
              <a:t>And different responses to “</a:t>
            </a:r>
            <a:r>
              <a:rPr lang="en-US" dirty="0" err="1"/>
              <a:t>iert</a:t>
            </a:r>
            <a:r>
              <a:rPr lang="en-US" dirty="0"/>
              <a:t>” </a:t>
            </a:r>
          </a:p>
          <a:p>
            <a:r>
              <a:rPr lang="en-US" dirty="0"/>
              <a:t>80% of prescription drugs are generic</a:t>
            </a:r>
          </a:p>
          <a:p>
            <a:r>
              <a:rPr lang="en-US" dirty="0"/>
              <a:t>http://</a:t>
            </a:r>
            <a:r>
              <a:rPr lang="en-US" dirty="0" err="1"/>
              <a:t>www.clinicaltherapeutics.com</a:t>
            </a:r>
            <a:r>
              <a:rPr lang="en-US" dirty="0"/>
              <a:t>/article/S0149-2918(16)30920-1/</a:t>
            </a:r>
            <a:r>
              <a:rPr lang="en-US" dirty="0" err="1"/>
              <a:t>fulltext</a:t>
            </a:r>
            <a:endParaRPr lang="en-US" dirty="0"/>
          </a:p>
          <a:p>
            <a:r>
              <a:rPr lang="en-US" dirty="0" err="1"/>
              <a:t>Bioequivalency</a:t>
            </a:r>
            <a:r>
              <a:rPr lang="en-US" baseline="0" dirty="0"/>
              <a:t> between men and women in generics is different than reference drugs often because the equivalency studies for the </a:t>
            </a:r>
            <a:r>
              <a:rPr lang="en-US" baseline="0" dirty="0" err="1"/>
              <a:t>fda</a:t>
            </a:r>
            <a:r>
              <a:rPr lang="en-US" baseline="0" dirty="0"/>
              <a:t>  are usually done on male only </a:t>
            </a:r>
          </a:p>
          <a:p>
            <a:r>
              <a:rPr lang="en-US" sz="1200" b="0" i="0" kern="1200" dirty="0">
                <a:solidFill>
                  <a:schemeClr val="tx1"/>
                </a:solidFill>
                <a:effectLst/>
                <a:latin typeface="+mn-lt"/>
                <a:ea typeface="+mn-ea"/>
                <a:cs typeface="+mn-cs"/>
              </a:rPr>
              <a:t>In 2000, the FDA’s Center for Drug Evaluation and Research demonstrated statistically significant differences between men and women in bioequivalence for most generic drugs compared with reference drugs; these differences were most likely the result of intrasubject variability, hormonal status, and the way in which men and women metabolize the inactive ingredients.</a:t>
            </a:r>
            <a:r>
              <a:rPr lang="en-US" sz="1200" b="0" i="0" u="none" strike="noStrike" kern="1200" baseline="30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These differences become significant, as 80% of the prescriptions filled in the United States are for the generic equivalent.</a:t>
            </a:r>
            <a:r>
              <a:rPr lang="en-US" sz="1200" b="0" i="0" u="none" strike="noStrike" kern="1200" baseline="30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In 2000, the FDA’s Center for Drug Evaluation and Research demonstrated statistically significant differences between men and women in bioequivalence for most generic drugs compared with reference drugs; these differences were most likely the result of intrasubject variability, hormonal status, and the way in which men and women metabolize the inactive ingredients.</a:t>
            </a:r>
            <a:r>
              <a:rPr lang="en-US" sz="1200" b="0" i="0" u="none" strike="noStrike" kern="1200" baseline="30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These differences become significant, as 80% of the prescriptions filled in the United States are for the generic equivalent.</a:t>
            </a:r>
            <a:r>
              <a:rPr lang="en-US" sz="1200" b="0" i="0" u="none" strike="noStrike" kern="1200" baseline="30000" dirty="0">
                <a:solidFill>
                  <a:schemeClr val="tx1"/>
                </a:solidFill>
                <a:effectLst/>
                <a:latin typeface="+mn-lt"/>
                <a:ea typeface="+mn-ea"/>
                <a:cs typeface="+mn-cs"/>
              </a:rPr>
              <a:t>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73</a:t>
            </a:fld>
            <a:endParaRPr lang="en-US"/>
          </a:p>
        </p:txBody>
      </p:sp>
    </p:spTree>
    <p:extLst>
      <p:ext uri="{BB962C8B-B14F-4D97-AF65-F5344CB8AC3E}">
        <p14:creationId xmlns:p14="http://schemas.microsoft.com/office/powerpoint/2010/main" val="183729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74</a:t>
            </a:fld>
            <a:endParaRPr lang="en-US"/>
          </a:p>
        </p:txBody>
      </p:sp>
    </p:spTree>
    <p:extLst>
      <p:ext uri="{BB962C8B-B14F-4D97-AF65-F5344CB8AC3E}">
        <p14:creationId xmlns:p14="http://schemas.microsoft.com/office/powerpoint/2010/main" val="1465065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75</a:t>
            </a:fld>
            <a:endParaRPr lang="en-US"/>
          </a:p>
        </p:txBody>
      </p:sp>
    </p:spTree>
    <p:extLst>
      <p:ext uri="{BB962C8B-B14F-4D97-AF65-F5344CB8AC3E}">
        <p14:creationId xmlns:p14="http://schemas.microsoft.com/office/powerpoint/2010/main" val="2133971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medicalxpress.com</a:t>
            </a:r>
            <a:r>
              <a:rPr lang="en-US" sz="1200" kern="1200" dirty="0">
                <a:solidFill>
                  <a:schemeClr val="tx1"/>
                </a:solidFill>
                <a:effectLst/>
                <a:latin typeface="+mn-lt"/>
                <a:ea typeface="+mn-ea"/>
                <a:cs typeface="+mn-cs"/>
              </a:rPr>
              <a:t>/news/2017-07-safety-medical-devices-sex-age.html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Sanket</a:t>
            </a:r>
            <a:r>
              <a:rPr lang="en-US" sz="1200" b="0" i="0" u="none" strike="noStrike" kern="1200" dirty="0">
                <a:solidFill>
                  <a:schemeClr val="tx1"/>
                </a:solidFill>
                <a:effectLst/>
                <a:latin typeface="+mn-lt"/>
                <a:ea typeface="+mn-ea"/>
                <a:cs typeface="+mn-cs"/>
              </a:rPr>
              <a:t> S. Dhruva et al. Inclusion of Demographic-Specific Information in Studies Supporting US Food &amp; Drug Administration Approval of High-Risk Medical Devices, </a:t>
            </a:r>
            <a:r>
              <a:rPr lang="en-US" sz="1200" b="0" i="1" u="none" strike="noStrike" kern="1200" dirty="0">
                <a:solidFill>
                  <a:schemeClr val="tx1"/>
                </a:solidFill>
                <a:effectLst/>
                <a:latin typeface="+mn-lt"/>
                <a:ea typeface="+mn-ea"/>
                <a:cs typeface="+mn-cs"/>
              </a:rPr>
              <a:t>JAMA Internal Medicine</a:t>
            </a:r>
            <a:r>
              <a:rPr lang="en-US" sz="1200" b="0" i="0" u="none" strike="noStrike" kern="1200" dirty="0">
                <a:solidFill>
                  <a:schemeClr val="tx1"/>
                </a:solidFill>
                <a:effectLst/>
                <a:latin typeface="+mn-lt"/>
                <a:ea typeface="+mn-ea"/>
                <a:cs typeface="+mn-cs"/>
              </a:rPr>
              <a:t> (2017). </a:t>
            </a:r>
            <a:r>
              <a:rPr lang="en-US" sz="1200" b="1" i="0" u="none" strike="noStrike" kern="1200" dirty="0">
                <a:solidFill>
                  <a:schemeClr val="tx1"/>
                </a:solidFill>
                <a:effectLst/>
                <a:latin typeface="+mn-lt"/>
                <a:ea typeface="+mn-ea"/>
                <a:cs typeface="+mn-cs"/>
                <a:hlinkClick r:id="rId3"/>
              </a:rPr>
              <a:t>DOI: 10.1001/jamainternmed.2017.3148</a:t>
            </a:r>
            <a:r>
              <a:rPr lang="en-US" sz="1200" b="0" i="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researchers examined 82 studies filed in 2015 with the U.S. Food and Drug Administration (FDA) in support of premarket approval for original medical devices. Of the 77 studies that included both men and women, only 17% were analyzed by sex. Only 9% were analyzed by age and 4% by race.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76</a:t>
            </a:fld>
            <a:endParaRPr lang="en-US"/>
          </a:p>
        </p:txBody>
      </p:sp>
    </p:spTree>
    <p:extLst>
      <p:ext uri="{BB962C8B-B14F-4D97-AF65-F5344CB8AC3E}">
        <p14:creationId xmlns:p14="http://schemas.microsoft.com/office/powerpoint/2010/main" val="325256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and procedures</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a:t>
            </a:fld>
            <a:endParaRPr lang="en-US"/>
          </a:p>
        </p:txBody>
      </p:sp>
    </p:spTree>
    <p:extLst>
      <p:ext uri="{BB962C8B-B14F-4D97-AF65-F5344CB8AC3E}">
        <p14:creationId xmlns:p14="http://schemas.microsoft.com/office/powerpoint/2010/main" val="1376710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77</a:t>
            </a:fld>
            <a:endParaRPr lang="en-US"/>
          </a:p>
        </p:txBody>
      </p:sp>
    </p:spTree>
    <p:extLst>
      <p:ext uri="{BB962C8B-B14F-4D97-AF65-F5344CB8AC3E}">
        <p14:creationId xmlns:p14="http://schemas.microsoft.com/office/powerpoint/2010/main" val="1129947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NIH policy on the consideration of sex as a biological variable. Anticipated changes to FY2016 research grant applications, to be in effect for FY2017 funding, will include accounting for sex as a biological variable in the Research Strategy section. In this section, applicants are asked to “explain how relevant biological variables, such as sex, are factored into research designs and analyses for studies in vertebrate animals and humans.” Furthermore, “strong justification from the scientific literature, preliminary data, or other relevant considerations, must be provided for applications proposing to study only one sex.” Anticipated changes to review criteria will include evaluation of the adequacy of the research plan with regard to consideration of sex as a biological variable.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 Research for All Act of 2015 amends the Public Health Service Act to require the NIH to ensure that basic research projects include both male and female cells, tissues, or animals. </a:t>
            </a:r>
            <a:r>
              <a:rPr lang="en-US" sz="1200" kern="1200" dirty="0" err="1">
                <a:solidFill>
                  <a:schemeClr val="tx1"/>
                </a:solidFill>
                <a:effectLst/>
                <a:latin typeface="+mn-lt"/>
                <a:ea typeface="+mn-ea"/>
                <a:cs typeface="+mn-cs"/>
              </a:rPr>
              <a:t>CooperJ</a:t>
            </a:r>
            <a:r>
              <a:rPr lang="en-US" sz="1200" kern="1200" dirty="0">
                <a:solidFill>
                  <a:schemeClr val="tx1"/>
                </a:solidFill>
                <a:effectLst/>
                <a:latin typeface="+mn-lt"/>
                <a:ea typeface="+mn-ea"/>
                <a:cs typeface="+mn-cs"/>
              </a:rPr>
              <a:t>. H.R. 2101—Research Act for All 2015. https://</a:t>
            </a:r>
            <a:r>
              <a:rPr lang="en-US" sz="1200" kern="1200" dirty="0" err="1">
                <a:solidFill>
                  <a:schemeClr val="tx1"/>
                </a:solidFill>
                <a:effectLst/>
                <a:latin typeface="+mn-lt"/>
                <a:ea typeface="+mn-ea"/>
                <a:cs typeface="+mn-cs"/>
              </a:rPr>
              <a:t>www.congress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gov</a:t>
            </a:r>
            <a:r>
              <a:rPr lang="en-US" sz="1200" kern="1200" dirty="0">
                <a:solidFill>
                  <a:schemeClr val="tx1"/>
                </a:solidFill>
                <a:effectLst/>
                <a:latin typeface="+mn-lt"/>
                <a:ea typeface="+mn-ea"/>
                <a:cs typeface="+mn-cs"/>
              </a:rPr>
              <a:t>/bill/114th-congress/house-bill/ 2101.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FB73A-28D4-2446-B285-72345144AB8A}" type="slidenum">
              <a:rPr lang="en-US" smtClean="0"/>
              <a:t>78</a:t>
            </a:fld>
            <a:endParaRPr lang="en-US"/>
          </a:p>
        </p:txBody>
      </p:sp>
    </p:spTree>
    <p:extLst>
      <p:ext uri="{BB962C8B-B14F-4D97-AF65-F5344CB8AC3E}">
        <p14:creationId xmlns:p14="http://schemas.microsoft.com/office/powerpoint/2010/main" val="1170023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a:t>
            </a:r>
            <a:r>
              <a:rPr lang="en-US" baseline="0" dirty="0"/>
              <a:t> rates are going to screw up data</a:t>
            </a:r>
            <a:endParaRPr lang="en-US" dirty="0"/>
          </a:p>
        </p:txBody>
      </p:sp>
      <p:sp>
        <p:nvSpPr>
          <p:cNvPr id="4" name="Slide Number Placeholder 3"/>
          <p:cNvSpPr>
            <a:spLocks noGrp="1"/>
          </p:cNvSpPr>
          <p:nvPr>
            <p:ph type="sldNum" sz="quarter" idx="10"/>
          </p:nvPr>
        </p:nvSpPr>
        <p:spPr/>
        <p:txBody>
          <a:bodyPr/>
          <a:lstStyle/>
          <a:p>
            <a:fld id="{FB4FB73A-28D4-2446-B285-72345144AB8A}" type="slidenum">
              <a:rPr lang="en-US" smtClean="0"/>
              <a:t>79</a:t>
            </a:fld>
            <a:endParaRPr lang="en-US"/>
          </a:p>
        </p:txBody>
      </p:sp>
    </p:spTree>
    <p:extLst>
      <p:ext uri="{BB962C8B-B14F-4D97-AF65-F5344CB8AC3E}">
        <p14:creationId xmlns:p14="http://schemas.microsoft.com/office/powerpoint/2010/main" val="3639973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Female mammals have long been neglected in biomedical research. The NIH mandated enrollment of</a:t>
            </a:r>
          </a:p>
          <a:p>
            <a:r>
              <a:rPr lang="en-US" sz="1200" kern="1200" dirty="0">
                <a:solidFill>
                  <a:schemeClr val="tx1"/>
                </a:solidFill>
                <a:effectLst/>
                <a:latin typeface="+mn-lt"/>
                <a:ea typeface="+mn-ea"/>
                <a:cs typeface="+mn-cs"/>
              </a:rPr>
              <a:t>women in human clinical trials in 1993, but no similar initiatives exist to foster research on female</a:t>
            </a:r>
          </a:p>
          <a:p>
            <a:r>
              <a:rPr lang="en-US" sz="1200" kern="1200" dirty="0" err="1">
                <a:solidFill>
                  <a:schemeClr val="tx1"/>
                </a:solidFill>
                <a:effectLst/>
                <a:latin typeface="+mn-lt"/>
                <a:ea typeface="+mn-ea"/>
                <a:cs typeface="+mn-cs"/>
              </a:rPr>
              <a:t>animals.Wereviewed</a:t>
            </a:r>
            <a:r>
              <a:rPr lang="en-US" sz="1200" kern="1200" dirty="0">
                <a:solidFill>
                  <a:schemeClr val="tx1"/>
                </a:solidFill>
                <a:effectLst/>
                <a:latin typeface="+mn-lt"/>
                <a:ea typeface="+mn-ea"/>
                <a:cs typeface="+mn-cs"/>
              </a:rPr>
              <a:t> sex bias in research on mammals in 10 biological fields for 2009 and their historical</a:t>
            </a:r>
          </a:p>
          <a:p>
            <a:r>
              <a:rPr lang="en-US" sz="1200" kern="1200" dirty="0">
                <a:solidFill>
                  <a:schemeClr val="tx1"/>
                </a:solidFill>
                <a:effectLst/>
                <a:latin typeface="+mn-lt"/>
                <a:ea typeface="+mn-ea"/>
                <a:cs typeface="+mn-cs"/>
              </a:rPr>
              <a:t>precedents. Male bias was evident in 8 disciplines and most prominent in neuroscience, with single-sex</a:t>
            </a:r>
          </a:p>
          <a:p>
            <a:r>
              <a:rPr lang="en-US" sz="1200" kern="1200" dirty="0">
                <a:solidFill>
                  <a:schemeClr val="tx1"/>
                </a:solidFill>
                <a:effectLst/>
                <a:latin typeface="+mn-lt"/>
                <a:ea typeface="+mn-ea"/>
                <a:cs typeface="+mn-cs"/>
              </a:rPr>
              <a:t>studies of male animals outnumbering those of females 5.5 to 1. In the past half-century, male bias in nonhuman</a:t>
            </a:r>
          </a:p>
          <a:p>
            <a:r>
              <a:rPr lang="en-US" sz="1200" kern="1200" dirty="0">
                <a:solidFill>
                  <a:schemeClr val="tx1"/>
                </a:solidFill>
                <a:effectLst/>
                <a:latin typeface="+mn-lt"/>
                <a:ea typeface="+mn-ea"/>
                <a:cs typeface="+mn-cs"/>
              </a:rPr>
              <a:t>studies has increased while declining in human studies. Studies of both sexes frequently fail to</a:t>
            </a:r>
          </a:p>
          <a:p>
            <a:r>
              <a:rPr lang="en-US" sz="1200" kern="1200" dirty="0">
                <a:solidFill>
                  <a:schemeClr val="tx1"/>
                </a:solidFill>
                <a:effectLst/>
                <a:latin typeface="+mn-lt"/>
                <a:ea typeface="+mn-ea"/>
                <a:cs typeface="+mn-cs"/>
              </a:rPr>
              <a:t>analyze results by sex. Underrepresentation of females in animal models of disease is also commonplace,</a:t>
            </a:r>
          </a:p>
          <a:p>
            <a:r>
              <a:rPr lang="en-US" sz="1200" kern="1200" dirty="0">
                <a:solidFill>
                  <a:schemeClr val="tx1"/>
                </a:solidFill>
                <a:effectLst/>
                <a:latin typeface="+mn-lt"/>
                <a:ea typeface="+mn-ea"/>
                <a:cs typeface="+mn-cs"/>
              </a:rPr>
              <a:t>and our understanding of female biology is compromised by these deficiencies. The majority of articles</a:t>
            </a:r>
          </a:p>
          <a:p>
            <a:r>
              <a:rPr lang="en-US" sz="1200" kern="1200" dirty="0">
                <a:solidFill>
                  <a:schemeClr val="tx1"/>
                </a:solidFill>
                <a:effectLst/>
                <a:latin typeface="+mn-lt"/>
                <a:ea typeface="+mn-ea"/>
                <a:cs typeface="+mn-cs"/>
              </a:rPr>
              <a:t>in several journals are conducted on rats and mice to the exclusion of other useful animal models. The</a:t>
            </a:r>
          </a:p>
          <a:p>
            <a:r>
              <a:rPr lang="en-US" sz="1200" kern="1200" dirty="0">
                <a:solidFill>
                  <a:schemeClr val="tx1"/>
                </a:solidFill>
                <a:effectLst/>
                <a:latin typeface="+mn-lt"/>
                <a:ea typeface="+mn-ea"/>
                <a:cs typeface="+mn-cs"/>
              </a:rPr>
              <a:t>belief that non-human female mammals are intrinsically more variable than males and too troublesome</a:t>
            </a:r>
          </a:p>
          <a:p>
            <a:r>
              <a:rPr lang="en-US" sz="1200" kern="1200" dirty="0">
                <a:solidFill>
                  <a:schemeClr val="tx1"/>
                </a:solidFill>
                <a:effectLst/>
                <a:latin typeface="+mn-lt"/>
                <a:ea typeface="+mn-ea"/>
                <a:cs typeface="+mn-cs"/>
              </a:rPr>
              <a:t>for routine inclusion in research protocols is without foundation. We recommend that when only one</a:t>
            </a:r>
          </a:p>
          <a:p>
            <a:r>
              <a:rPr lang="en-US" sz="1200" kern="1200" dirty="0">
                <a:solidFill>
                  <a:schemeClr val="tx1"/>
                </a:solidFill>
                <a:effectLst/>
                <a:latin typeface="+mn-lt"/>
                <a:ea typeface="+mn-ea"/>
                <a:cs typeface="+mn-cs"/>
              </a:rPr>
              <a:t>sex is studied, this should be indicated in article titles, and that funding agencies favor proposals that</a:t>
            </a:r>
          </a:p>
          <a:p>
            <a:r>
              <a:rPr lang="en-US" sz="1200" kern="1200" dirty="0">
                <a:solidFill>
                  <a:schemeClr val="tx1"/>
                </a:solidFill>
                <a:effectLst/>
                <a:latin typeface="+mn-lt"/>
                <a:ea typeface="+mn-ea"/>
                <a:cs typeface="+mn-cs"/>
              </a:rPr>
              <a:t>investigate both sexes and analyze data by sex.</a:t>
            </a:r>
          </a:p>
          <a:p>
            <a:endParaRPr lang="en-US" dirty="0"/>
          </a:p>
          <a:p>
            <a:endParaRPr lang="en-US" dirty="0"/>
          </a:p>
          <a:p>
            <a:r>
              <a:rPr lang="en-US" dirty="0"/>
              <a:t>10 fields</a:t>
            </a:r>
          </a:p>
          <a:p>
            <a:r>
              <a:rPr lang="en-US" dirty="0"/>
              <a:t>8 bias</a:t>
            </a:r>
          </a:p>
          <a:p>
            <a:r>
              <a:rPr lang="en-US" dirty="0"/>
              <a:t> worse neuro science all</a:t>
            </a:r>
            <a:r>
              <a:rPr lang="en-US" baseline="0" dirty="0"/>
              <a:t> male 5.5 </a:t>
            </a:r>
            <a:r>
              <a:rPr lang="en-US" baseline="0" dirty="0" err="1"/>
              <a:t>verusus</a:t>
            </a:r>
            <a:r>
              <a:rPr lang="en-US" baseline="0" dirty="0"/>
              <a:t> all female</a:t>
            </a:r>
          </a:p>
          <a:p>
            <a:endParaRPr lang="en-US" baseline="0" dirty="0"/>
          </a:p>
          <a:p>
            <a:r>
              <a:rPr lang="en-US" sz="1200" kern="1200" dirty="0">
                <a:solidFill>
                  <a:schemeClr val="tx1"/>
                </a:solidFill>
                <a:effectLst/>
                <a:latin typeface="+mn-lt"/>
                <a:ea typeface="+mn-ea"/>
                <a:cs typeface="+mn-cs"/>
              </a:rPr>
              <a:t>1. If male and female animal models are thought to differ in</a:t>
            </a:r>
          </a:p>
          <a:p>
            <a:r>
              <a:rPr lang="en-US" sz="1200" kern="1200" dirty="0">
                <a:solidFill>
                  <a:schemeClr val="tx1"/>
                </a:solidFill>
                <a:effectLst/>
                <a:latin typeface="+mn-lt"/>
                <a:ea typeface="+mn-ea"/>
                <a:cs typeface="+mn-cs"/>
              </a:rPr>
              <a:t>response to an intervention then the study must be designed</a:t>
            </a:r>
          </a:p>
          <a:p>
            <a:r>
              <a:rPr lang="en-US" sz="1200" kern="1200" dirty="0">
                <a:solidFill>
                  <a:schemeClr val="tx1"/>
                </a:solidFill>
                <a:effectLst/>
                <a:latin typeface="+mn-lt"/>
                <a:ea typeface="+mn-ea"/>
                <a:cs typeface="+mn-cs"/>
              </a:rPr>
              <a:t>with adequate sample sizes to answer the question for each sex.</a:t>
            </a:r>
          </a:p>
          <a:p>
            <a:r>
              <a:rPr lang="en-US" sz="1200" kern="1200" dirty="0">
                <a:solidFill>
                  <a:schemeClr val="tx1"/>
                </a:solidFill>
                <a:effectLst/>
                <a:latin typeface="+mn-lt"/>
                <a:ea typeface="+mn-ea"/>
                <a:cs typeface="+mn-cs"/>
              </a:rPr>
              <a:t>2. If prior research strongly indicates that there are no significant</a:t>
            </a:r>
          </a:p>
          <a:p>
            <a:r>
              <a:rPr lang="en-US" sz="1200" kern="1200" dirty="0">
                <a:solidFill>
                  <a:schemeClr val="tx1"/>
                </a:solidFill>
                <a:effectLst/>
                <a:latin typeface="+mn-lt"/>
                <a:ea typeface="+mn-ea"/>
                <a:cs typeface="+mn-cs"/>
              </a:rPr>
              <a:t>differences between male and female animals, then sex is not</a:t>
            </a:r>
          </a:p>
          <a:p>
            <a:r>
              <a:rPr lang="en-US" sz="1200" kern="1200" dirty="0">
                <a:solidFill>
                  <a:schemeClr val="tx1"/>
                </a:solidFill>
                <a:effectLst/>
                <a:latin typeface="+mn-lt"/>
                <a:ea typeface="+mn-ea"/>
                <a:cs typeface="+mn-cs"/>
              </a:rPr>
              <a:t>required in subject sex selection, but study of both males and</a:t>
            </a:r>
          </a:p>
          <a:p>
            <a:r>
              <a:rPr lang="en-US" sz="1200" kern="1200" dirty="0">
                <a:solidFill>
                  <a:schemeClr val="tx1"/>
                </a:solidFill>
                <a:effectLst/>
                <a:latin typeface="+mn-lt"/>
                <a:ea typeface="+mn-ea"/>
                <a:cs typeface="+mn-cs"/>
              </a:rPr>
              <a:t>females is both feasible and encouraged.</a:t>
            </a:r>
          </a:p>
          <a:p>
            <a:r>
              <a:rPr lang="en-US" sz="1200" kern="1200" dirty="0">
                <a:solidFill>
                  <a:schemeClr val="tx1"/>
                </a:solidFill>
                <a:effectLst/>
                <a:latin typeface="+mn-lt"/>
                <a:ea typeface="+mn-ea"/>
                <a:cs typeface="+mn-cs"/>
              </a:rPr>
              <a:t>3. If information about the existence of sex differences is absent or</a:t>
            </a:r>
          </a:p>
          <a:p>
            <a:r>
              <a:rPr lang="en-US" sz="1200" kern="1200" dirty="0">
                <a:solidFill>
                  <a:schemeClr val="tx1"/>
                </a:solidFill>
                <a:effectLst/>
                <a:latin typeface="+mn-lt"/>
                <a:ea typeface="+mn-ea"/>
                <a:cs typeface="+mn-cs"/>
              </a:rPr>
              <a:t>equivocal then both sexes should be studied in numbers sufficient</a:t>
            </a:r>
          </a:p>
          <a:p>
            <a:r>
              <a:rPr lang="en-US" sz="1200" kern="1200" dirty="0">
                <a:solidFill>
                  <a:schemeClr val="tx1"/>
                </a:solidFill>
                <a:effectLst/>
                <a:latin typeface="+mn-lt"/>
                <a:ea typeface="+mn-ea"/>
                <a:cs typeface="+mn-cs"/>
              </a:rPr>
              <a:t>to permit valid analysis.</a:t>
            </a:r>
          </a:p>
          <a:p>
            <a:r>
              <a:rPr lang="en-US" sz="1200" kern="1200" dirty="0">
                <a:solidFill>
                  <a:schemeClr val="tx1"/>
                </a:solidFill>
                <a:effectLst/>
                <a:latin typeface="+mn-lt"/>
                <a:ea typeface="+mn-ea"/>
                <a:cs typeface="+mn-cs"/>
              </a:rPr>
              <a:t>4. Study of mechanisms underlying sex differences should be a high</a:t>
            </a:r>
          </a:p>
          <a:p>
            <a:r>
              <a:rPr lang="en-US" sz="1200" kern="1200" dirty="0">
                <a:solidFill>
                  <a:schemeClr val="tx1"/>
                </a:solidFill>
                <a:effectLst/>
                <a:latin typeface="+mn-lt"/>
                <a:ea typeface="+mn-ea"/>
                <a:cs typeface="+mn-cs"/>
              </a:rPr>
              <a:t>priority.</a:t>
            </a:r>
          </a:p>
          <a:p>
            <a:r>
              <a:rPr lang="en-US" sz="1200" kern="1200" dirty="0">
                <a:solidFill>
                  <a:schemeClr val="tx1"/>
                </a:solidFill>
                <a:effectLst/>
                <a:latin typeface="+mn-lt"/>
                <a:ea typeface="+mn-ea"/>
                <a:cs typeface="+mn-cs"/>
              </a:rPr>
              <a:t>5. Outreach training activities offering practical suggestions and</a:t>
            </a:r>
          </a:p>
          <a:p>
            <a:r>
              <a:rPr lang="en-US" sz="1200" kern="1200" dirty="0">
                <a:solidFill>
                  <a:schemeClr val="tx1"/>
                </a:solidFill>
                <a:effectLst/>
                <a:latin typeface="+mn-lt"/>
                <a:ea typeface="+mn-ea"/>
                <a:cs typeface="+mn-cs"/>
              </a:rPr>
              <a:t>additional sources of information should be made available by</a:t>
            </a:r>
          </a:p>
          <a:p>
            <a:r>
              <a:rPr lang="en-US" sz="1200" kern="1200" dirty="0" err="1">
                <a:solidFill>
                  <a:schemeClr val="tx1"/>
                </a:solidFill>
                <a:effectLst/>
                <a:latin typeface="+mn-lt"/>
                <a:ea typeface="+mn-ea"/>
                <a:cs typeface="+mn-cs"/>
              </a:rPr>
              <a:t>theNIHto</a:t>
            </a:r>
            <a:r>
              <a:rPr lang="en-US" sz="1200" kern="1200" dirty="0">
                <a:solidFill>
                  <a:schemeClr val="tx1"/>
                </a:solidFill>
                <a:effectLst/>
                <a:latin typeface="+mn-lt"/>
                <a:ea typeface="+mn-ea"/>
                <a:cs typeface="+mn-cs"/>
              </a:rPr>
              <a:t> help investigators design studies that fully incorporate</a:t>
            </a:r>
          </a:p>
          <a:p>
            <a:r>
              <a:rPr lang="en-US" sz="1200" kern="1200" dirty="0">
                <a:solidFill>
                  <a:schemeClr val="tx1"/>
                </a:solidFill>
                <a:effectLst/>
                <a:latin typeface="+mn-lt"/>
                <a:ea typeface="+mn-ea"/>
                <a:cs typeface="+mn-cs"/>
              </a:rPr>
              <a:t>female animals.</a:t>
            </a:r>
          </a:p>
          <a:p>
            <a:r>
              <a:rPr lang="en-US" sz="1200" kern="1200" dirty="0">
                <a:solidFill>
                  <a:schemeClr val="tx1"/>
                </a:solidFill>
                <a:effectLst/>
                <a:latin typeface="+mn-lt"/>
                <a:ea typeface="+mn-ea"/>
                <a:cs typeface="+mn-cs"/>
              </a:rPr>
              <a:t>6. The review process for extramural funding should treat inclusion</a:t>
            </a:r>
          </a:p>
          <a:p>
            <a:r>
              <a:rPr lang="en-US" sz="1200" kern="1200" dirty="0">
                <a:solidFill>
                  <a:schemeClr val="tx1"/>
                </a:solidFill>
                <a:effectLst/>
                <a:latin typeface="+mn-lt"/>
                <a:ea typeface="+mn-ea"/>
                <a:cs typeface="+mn-cs"/>
              </a:rPr>
              <a:t>of female animals as </a:t>
            </a:r>
            <a:r>
              <a:rPr lang="en-US" sz="1200" kern="1200" dirty="0" err="1">
                <a:solidFill>
                  <a:schemeClr val="tx1"/>
                </a:solidFill>
                <a:effectLst/>
                <a:latin typeface="+mn-lt"/>
                <a:ea typeface="+mn-ea"/>
                <a:cs typeface="+mn-cs"/>
              </a:rPr>
              <a:t>amatter</a:t>
            </a:r>
            <a:r>
              <a:rPr lang="en-US" sz="1200" kern="1200" dirty="0">
                <a:solidFill>
                  <a:schemeClr val="tx1"/>
                </a:solidFill>
                <a:effectLst/>
                <a:latin typeface="+mn-lt"/>
                <a:ea typeface="+mn-ea"/>
                <a:cs typeface="+mn-cs"/>
              </a:rPr>
              <a:t> of scientific merit that affects</a:t>
            </a:r>
          </a:p>
          <a:p>
            <a:r>
              <a:rPr lang="en-US" sz="1200" kern="1200" dirty="0">
                <a:solidFill>
                  <a:schemeClr val="tx1"/>
                </a:solidFill>
                <a:effectLst/>
                <a:latin typeface="+mn-lt"/>
                <a:ea typeface="+mn-ea"/>
                <a:cs typeface="+mn-cs"/>
              </a:rPr>
              <a:t>funding.</a:t>
            </a: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80</a:t>
            </a:fld>
            <a:endParaRPr lang="en-US"/>
          </a:p>
        </p:txBody>
      </p:sp>
    </p:spTree>
    <p:extLst>
      <p:ext uri="{BB962C8B-B14F-4D97-AF65-F5344CB8AC3E}">
        <p14:creationId xmlns:p14="http://schemas.microsoft.com/office/powerpoint/2010/main" val="3178967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81</a:t>
            </a:fld>
            <a:endParaRPr lang="en-US"/>
          </a:p>
        </p:txBody>
      </p:sp>
    </p:spTree>
    <p:extLst>
      <p:ext uri="{BB962C8B-B14F-4D97-AF65-F5344CB8AC3E}">
        <p14:creationId xmlns:p14="http://schemas.microsoft.com/office/powerpoint/2010/main" val="1589988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ageing.oxfordjournals.org</a:t>
            </a:r>
            <a:r>
              <a:rPr lang="en-US" dirty="0"/>
              <a:t>/content/39/2/203.full</a:t>
            </a:r>
          </a:p>
          <a:p>
            <a:r>
              <a:rPr lang="en-US" sz="1200" b="1" kern="1200" dirty="0">
                <a:solidFill>
                  <a:schemeClr val="tx1"/>
                </a:solidFill>
                <a:latin typeface="+mn-lt"/>
                <a:ea typeface="+mn-ea"/>
                <a:cs typeface="+mn-cs"/>
              </a:rPr>
              <a:t>Introduction:</a:t>
            </a:r>
            <a:r>
              <a:rPr lang="en-US" sz="1200" b="0" kern="1200" dirty="0">
                <a:solidFill>
                  <a:schemeClr val="tx1"/>
                </a:solidFill>
                <a:latin typeface="+mn-lt"/>
                <a:ea typeface="+mn-ea"/>
                <a:cs typeface="+mn-cs"/>
              </a:rPr>
              <a:t> osteoporosis is a common disease, and the incidence of osteoporotic fractures is expected to rise with the growing elderly population. Immediately following, and probably several years after a hip fracture, patients, both men and women, have a higher risk of dying compared to the general population regardless of age. The aim of this study was to assess excess mortality following hip fracture and, if possible, identify reasons for the difference between mortality for the two genders.</a:t>
            </a:r>
          </a:p>
          <a:p>
            <a:r>
              <a:rPr lang="en-US" sz="1200" b="1" kern="1200" dirty="0">
                <a:solidFill>
                  <a:schemeClr val="tx1"/>
                </a:solidFill>
                <a:latin typeface="+mn-lt"/>
                <a:ea typeface="+mn-ea"/>
                <a:cs typeface="+mn-cs"/>
              </a:rPr>
              <a:t>Methods:</a:t>
            </a:r>
            <a:r>
              <a:rPr lang="en-US" sz="1200" b="0" kern="1200" dirty="0">
                <a:solidFill>
                  <a:schemeClr val="tx1"/>
                </a:solidFill>
                <a:latin typeface="+mn-lt"/>
                <a:ea typeface="+mn-ea"/>
                <a:cs typeface="+mn-cs"/>
              </a:rPr>
              <a:t> this is a nationwide register-based cohort study presenting data from the National Hospital Discharge Register on mortality, comorbidity and medication for all Danish patients (more than 41,000 persons) experiencing a hip fracture between 1 January 1999 and 31 December 2002. Follow-up period was until 31 December 2005.</a:t>
            </a:r>
          </a:p>
          <a:p>
            <a:r>
              <a:rPr lang="en-US" sz="1200" b="1" kern="1200" dirty="0">
                <a:solidFill>
                  <a:schemeClr val="tx1"/>
                </a:solidFill>
                <a:latin typeface="+mn-lt"/>
                <a:ea typeface="+mn-ea"/>
                <a:cs typeface="+mn-cs"/>
              </a:rPr>
              <a:t>Results:</a:t>
            </a:r>
            <a:r>
              <a:rPr lang="en-US" sz="1200" b="0" kern="1200" dirty="0">
                <a:solidFill>
                  <a:schemeClr val="tx1"/>
                </a:solidFill>
                <a:latin typeface="+mn-lt"/>
                <a:ea typeface="+mn-ea"/>
                <a:cs typeface="+mn-cs"/>
              </a:rPr>
              <a:t> we found a substantially higher mortality among male hip fracture patients than female hip fracture patients despite men being 4 years younger at the time of fracture. Both male and female hip fracture patients were found to have an excess mortality rate compared to the general population. The cumulative mortality at 12 months among hip fracture patients compared to the general population was 37.1% (9.9%) in men and 26.4% (9.3%) in women. In the first year, the risk of death significantly increased for women with increasing age (hazard ratio, HR: 1.06, 95% confidence interval, CI: 1.06–1.07), the number of </a:t>
            </a:r>
            <a:r>
              <a:rPr lang="en-US" sz="1200" b="0" kern="1200" dirty="0" err="1">
                <a:solidFill>
                  <a:schemeClr val="tx1"/>
                </a:solidFill>
                <a:latin typeface="+mn-lt"/>
                <a:ea typeface="+mn-ea"/>
                <a:cs typeface="+mn-cs"/>
              </a:rPr>
              <a:t>comedications</a:t>
            </a:r>
            <a:r>
              <a:rPr lang="en-US" sz="1200" b="0" kern="1200" dirty="0">
                <a:solidFill>
                  <a:schemeClr val="tx1"/>
                </a:solidFill>
                <a:latin typeface="+mn-lt"/>
                <a:ea typeface="+mn-ea"/>
                <a:cs typeface="+mn-cs"/>
              </a:rPr>
              <a:t> (HR 1.04, 95% CI 1.03–1.05) and the presence of specific </a:t>
            </a:r>
            <a:r>
              <a:rPr lang="en-US" sz="1200" b="0" kern="1200" dirty="0" err="1">
                <a:solidFill>
                  <a:schemeClr val="tx1"/>
                </a:solidFill>
                <a:latin typeface="+mn-lt"/>
                <a:ea typeface="+mn-ea"/>
                <a:cs typeface="+mn-cs"/>
              </a:rPr>
              <a:t>Charlson</a:t>
            </a:r>
            <a:r>
              <a:rPr lang="en-US" sz="1200" b="0" kern="1200" dirty="0">
                <a:solidFill>
                  <a:schemeClr val="tx1"/>
                </a:solidFill>
                <a:latin typeface="+mn-lt"/>
                <a:ea typeface="+mn-ea"/>
                <a:cs typeface="+mn-cs"/>
              </a:rPr>
              <a:t> index components and medications described below. For men, age (HR 1.07, 95% CI 1.07–1.08), number of </a:t>
            </a:r>
            <a:r>
              <a:rPr lang="en-US" sz="1200" b="0" kern="1200" dirty="0" err="1">
                <a:solidFill>
                  <a:schemeClr val="tx1"/>
                </a:solidFill>
                <a:latin typeface="+mn-lt"/>
                <a:ea typeface="+mn-ea"/>
                <a:cs typeface="+mn-cs"/>
              </a:rPr>
              <a:t>comedications</a:t>
            </a:r>
            <a:r>
              <a:rPr lang="en-US" sz="1200" b="0" kern="1200" dirty="0">
                <a:solidFill>
                  <a:schemeClr val="tx1"/>
                </a:solidFill>
                <a:latin typeface="+mn-lt"/>
                <a:ea typeface="+mn-ea"/>
                <a:cs typeface="+mn-cs"/>
              </a:rPr>
              <a:t> (HR 1.06, 95% CI 1.04–1.07) and presence of different specific </a:t>
            </a:r>
            <a:r>
              <a:rPr lang="en-US" sz="1200" b="0" kern="1200" dirty="0" err="1">
                <a:solidFill>
                  <a:schemeClr val="tx1"/>
                </a:solidFill>
                <a:latin typeface="+mn-lt"/>
                <a:ea typeface="+mn-ea"/>
                <a:cs typeface="+mn-cs"/>
              </a:rPr>
              <a:t>Charlson</a:t>
            </a:r>
            <a:r>
              <a:rPr lang="en-US" sz="1200" b="0" kern="1200" dirty="0">
                <a:solidFill>
                  <a:schemeClr val="tx1"/>
                </a:solidFill>
                <a:latin typeface="+mn-lt"/>
                <a:ea typeface="+mn-ea"/>
                <a:cs typeface="+mn-cs"/>
              </a:rPr>
              <a:t> index components and medications increased the risk. Long-term survival analyses revealed that excess mortality for men compared with women remained strongly significant (HR 1.70, 95% CI 1.65–1.75, P &lt; 0.001), even when controlled for age, fracture site, the number of medications, exposure to drug classes A, C, D, G, J, M, N, P, S and for chronic comorbidities.</a:t>
            </a:r>
          </a:p>
          <a:p>
            <a:r>
              <a:rPr lang="en-US" sz="1200" b="1" kern="1200" dirty="0">
                <a:solidFill>
                  <a:schemeClr val="tx1"/>
                </a:solidFill>
                <a:latin typeface="+mn-lt"/>
                <a:ea typeface="+mn-ea"/>
                <a:cs typeface="+mn-cs"/>
              </a:rPr>
              <a:t>Conclusion:</a:t>
            </a:r>
            <a:r>
              <a:rPr lang="en-US" sz="1200" b="0" kern="1200" dirty="0">
                <a:solidFill>
                  <a:schemeClr val="tx1"/>
                </a:solidFill>
                <a:latin typeface="+mn-lt"/>
                <a:ea typeface="+mn-ea"/>
                <a:cs typeface="+mn-cs"/>
              </a:rPr>
              <a:t> excess mortality among male patients cannot be explained by controlling for known comorbidity and medications. Besides gender, we found higher age and </a:t>
            </a:r>
            <a:r>
              <a:rPr lang="en-US" sz="1200" b="0" kern="1200" dirty="0" err="1">
                <a:solidFill>
                  <a:schemeClr val="tx1"/>
                </a:solidFill>
                <a:latin typeface="+mn-lt"/>
                <a:ea typeface="+mn-ea"/>
                <a:cs typeface="+mn-cs"/>
              </a:rPr>
              <a:t>multimorbidity</a:t>
            </a:r>
            <a:r>
              <a:rPr lang="en-US" sz="1200" b="0" kern="1200" dirty="0">
                <a:solidFill>
                  <a:schemeClr val="tx1"/>
                </a:solidFill>
                <a:latin typeface="+mn-lt"/>
                <a:ea typeface="+mn-ea"/>
                <a:cs typeface="+mn-cs"/>
              </a:rPr>
              <a:t> to be related to an increased risk of dying within the first year after fracture; acute complications might be one of the explanations. This study </a:t>
            </a:r>
            <a:r>
              <a:rPr lang="en-US" sz="1200" b="0" kern="1200" dirty="0" err="1">
                <a:solidFill>
                  <a:schemeClr val="tx1"/>
                </a:solidFill>
                <a:latin typeface="+mn-lt"/>
                <a:ea typeface="+mn-ea"/>
                <a:cs typeface="+mn-cs"/>
              </a:rPr>
              <a:t>emphasises</a:t>
            </a:r>
            <a:r>
              <a:rPr lang="en-US" sz="1200" b="0" kern="1200" dirty="0">
                <a:solidFill>
                  <a:schemeClr val="tx1"/>
                </a:solidFill>
                <a:latin typeface="+mn-lt"/>
                <a:ea typeface="+mn-ea"/>
                <a:cs typeface="+mn-cs"/>
              </a:rPr>
              <a:t> the need for particular rigorous postoperative diagnostic evaluation and treatment of comorbid conditions in the male hip fracture patient.</a:t>
            </a:r>
          </a:p>
          <a:p>
            <a:endParaRPr lang="en-US" sz="1200" b="1" kern="1200" dirty="0">
              <a:solidFill>
                <a:schemeClr val="tx1"/>
              </a:solidFill>
              <a:latin typeface="+mn-lt"/>
              <a:ea typeface="+mn-ea"/>
              <a:cs typeface="+mn-cs"/>
            </a:endParaRPr>
          </a:p>
          <a:p>
            <a:r>
              <a:rPr lang="en-US" sz="1200" b="0" u="sng" kern="1200" dirty="0">
                <a:solidFill>
                  <a:schemeClr val="tx1"/>
                </a:solidFill>
                <a:latin typeface="+mn-lt"/>
                <a:ea typeface="+mn-ea"/>
                <a:cs typeface="+mn-cs"/>
                <a:hlinkClick r:id="rId3" invalidUrl="http://www.ncbi.nlm.nih.gov/pubmed/?term=Schnell S[auth]"/>
              </a:rPr>
              <a:t>Scott Schnell, MD,1 </a:t>
            </a:r>
            <a:r>
              <a:rPr lang="en-US" sz="1200" b="0" u="sng" kern="1200" dirty="0">
                <a:solidFill>
                  <a:schemeClr val="tx1"/>
                </a:solidFill>
                <a:latin typeface="+mn-lt"/>
                <a:ea typeface="+mn-ea"/>
                <a:cs typeface="+mn-cs"/>
                <a:hlinkClick r:id="rId4" invalidUrl="http://www.ncbi.nlm.nih.gov/pubmed/?term=Friedman SM[auth]"/>
              </a:rPr>
              <a:t>Susan M. Friedman, MD, MPH,1 </a:t>
            </a:r>
            <a:r>
              <a:rPr lang="en-US" sz="1200" b="0" u="sng" kern="1200" dirty="0">
                <a:solidFill>
                  <a:schemeClr val="tx1"/>
                </a:solidFill>
                <a:latin typeface="+mn-lt"/>
                <a:ea typeface="+mn-ea"/>
                <a:cs typeface="+mn-cs"/>
                <a:hlinkClick r:id="rId5" invalidUrl="http://www.ncbi.nlm.nih.gov/pubmed/?term=Mendelson DA[auth]"/>
              </a:rPr>
              <a:t>Daniel A. Mendelson, MS, MD,1 </a:t>
            </a:r>
            <a:r>
              <a:rPr lang="en-US" sz="1200" b="0" u="sng" kern="1200" dirty="0">
                <a:solidFill>
                  <a:schemeClr val="tx1"/>
                </a:solidFill>
                <a:latin typeface="+mn-lt"/>
                <a:ea typeface="+mn-ea"/>
                <a:cs typeface="+mn-cs"/>
                <a:hlinkClick r:id="rId6" invalidUrl="http://www.ncbi.nlm.nih.gov/pubmed/?term=Bingham KW[auth]"/>
              </a:rPr>
              <a:t>Karilee W. Bingham, MS, RN, FNP,1 and </a:t>
            </a:r>
            <a:r>
              <a:rPr lang="en-US" sz="1200" b="0" u="sng" kern="1200" dirty="0">
                <a:solidFill>
                  <a:schemeClr val="tx1"/>
                </a:solidFill>
                <a:latin typeface="+mn-lt"/>
                <a:ea typeface="+mn-ea"/>
                <a:cs typeface="+mn-cs"/>
                <a:hlinkClick r:id="rId7" invalidUrl="http://www.ncbi.nlm.nih.gov/pubmed/?term=Kates SL[auth]"/>
              </a:rPr>
              <a:t>Stephen L. Kates, MD1</a:t>
            </a:r>
          </a:p>
          <a:p>
            <a:r>
              <a:rPr lang="en-US" sz="1200" b="0" u="sng" kern="1200" dirty="0">
                <a:solidFill>
                  <a:schemeClr val="tx1"/>
                </a:solidFill>
                <a:latin typeface="+mn-lt"/>
                <a:ea typeface="+mn-ea"/>
                <a:cs typeface="+mn-cs"/>
              </a:rPr>
              <a:t>Author information ► Copyright and License information ►</a:t>
            </a:r>
          </a:p>
          <a:p>
            <a:endParaRPr lang="en-US" sz="1200" b="0" u="sng" kern="1200" dirty="0">
              <a:solidFill>
                <a:schemeClr val="tx1"/>
              </a:solidFill>
              <a:latin typeface="+mn-lt"/>
              <a:ea typeface="+mn-ea"/>
              <a:cs typeface="+mn-cs"/>
            </a:endParaRPr>
          </a:p>
          <a:p>
            <a:r>
              <a:rPr lang="en-US" sz="1200" b="0" u="sng" kern="1200" dirty="0">
                <a:solidFill>
                  <a:schemeClr val="tx1"/>
                </a:solidFill>
                <a:latin typeface="+mn-lt"/>
                <a:ea typeface="+mn-ea"/>
                <a:cs typeface="+mn-cs"/>
              </a:rPr>
              <a:t>This article has been </a:t>
            </a:r>
            <a:r>
              <a:rPr lang="en-US" sz="1200" b="0" u="sng" kern="1200" dirty="0">
                <a:solidFill>
                  <a:schemeClr val="tx1"/>
                </a:solidFill>
                <a:latin typeface="+mn-lt"/>
                <a:ea typeface="+mn-ea"/>
                <a:cs typeface="+mn-cs"/>
                <a:hlinkClick r:id="rId8"/>
              </a:rPr>
              <a:t>cited by other articles in PMC.</a:t>
            </a:r>
          </a:p>
          <a:p>
            <a:endParaRPr lang="en-US" sz="1200" b="0" u="sng" kern="1200" dirty="0">
              <a:solidFill>
                <a:schemeClr val="tx1"/>
              </a:solidFill>
              <a:latin typeface="+mn-lt"/>
              <a:ea typeface="+mn-ea"/>
              <a:cs typeface="+mn-cs"/>
            </a:endParaRPr>
          </a:p>
          <a:p>
            <a:r>
              <a:rPr lang="en-US" sz="1200" b="0" u="sng" kern="1200" dirty="0">
                <a:solidFill>
                  <a:schemeClr val="tx1"/>
                </a:solidFill>
                <a:latin typeface="+mn-lt"/>
                <a:ea typeface="+mn-ea"/>
                <a:cs typeface="+mn-cs"/>
              </a:rPr>
              <a:t>Go to:</a:t>
            </a:r>
          </a:p>
          <a:p>
            <a:r>
              <a:rPr lang="en-US" sz="1200" b="1" u="sng" kern="1200" dirty="0">
                <a:solidFill>
                  <a:schemeClr val="tx1"/>
                </a:solidFill>
                <a:latin typeface="+mn-lt"/>
                <a:ea typeface="+mn-ea"/>
                <a:cs typeface="+mn-cs"/>
              </a:rPr>
              <a:t>Abstract</a:t>
            </a:r>
          </a:p>
          <a:p>
            <a:r>
              <a:rPr lang="en-US" sz="1200" b="0" u="sng" kern="1200" dirty="0">
                <a:solidFill>
                  <a:schemeClr val="tx1"/>
                </a:solidFill>
                <a:latin typeface="+mn-lt"/>
                <a:ea typeface="+mn-ea"/>
                <a:cs typeface="+mn-cs"/>
              </a:rPr>
              <a:t>article-meta</a:t>
            </a:r>
          </a:p>
          <a:p>
            <a:r>
              <a:rPr lang="en-US" sz="1200" b="0" u="sng" kern="1200" dirty="0" err="1">
                <a:solidFill>
                  <a:schemeClr val="tx1"/>
                </a:solidFill>
                <a:latin typeface="+mn-lt"/>
                <a:ea typeface="+mn-ea"/>
                <a:cs typeface="+mn-cs"/>
              </a:rPr>
              <a:t>Comanagement</a:t>
            </a:r>
            <a:r>
              <a:rPr lang="en-US" sz="1200" b="0" u="sng" kern="1200" dirty="0">
                <a:solidFill>
                  <a:schemeClr val="tx1"/>
                </a:solidFill>
                <a:latin typeface="+mn-lt"/>
                <a:ea typeface="+mn-ea"/>
                <a:cs typeface="+mn-cs"/>
              </a:rPr>
              <a:t> of geriatric hip fracture patients with standardized protocols has been shown to improve short-term outcomes after surgery. A standardized, patient-centered, </a:t>
            </a:r>
            <a:r>
              <a:rPr lang="en-US" sz="1200" b="0" u="sng" kern="1200" dirty="0" err="1">
                <a:solidFill>
                  <a:schemeClr val="tx1"/>
                </a:solidFill>
                <a:latin typeface="+mn-lt"/>
                <a:ea typeface="+mn-ea"/>
                <a:cs typeface="+mn-cs"/>
              </a:rPr>
              <a:t>comanaged</a:t>
            </a:r>
            <a:r>
              <a:rPr lang="en-US" sz="1200" b="0" u="sng" kern="1200" dirty="0">
                <a:solidFill>
                  <a:schemeClr val="tx1"/>
                </a:solidFill>
                <a:latin typeface="+mn-lt"/>
                <a:ea typeface="+mn-ea"/>
                <a:cs typeface="+mn-cs"/>
              </a:rPr>
              <a:t> Hip Fracture Program for Elders is examined for 1-year mortality. Patients ≥60 years of age who were treated in the Hip Fracture Program for Elders were </a:t>
            </a:r>
            <a:r>
              <a:rPr lang="en-US" sz="1200" b="0" u="sng" kern="1200" dirty="0" err="1">
                <a:solidFill>
                  <a:schemeClr val="tx1"/>
                </a:solidFill>
                <a:latin typeface="+mn-lt"/>
                <a:ea typeface="+mn-ea"/>
                <a:cs typeface="+mn-cs"/>
              </a:rPr>
              <a:t>comanaged</a:t>
            </a:r>
            <a:r>
              <a:rPr lang="en-US" sz="1200" b="0" u="sng" kern="1200" dirty="0">
                <a:solidFill>
                  <a:schemeClr val="tx1"/>
                </a:solidFill>
                <a:latin typeface="+mn-lt"/>
                <a:ea typeface="+mn-ea"/>
                <a:cs typeface="+mn-cs"/>
              </a:rPr>
              <a:t> by </a:t>
            </a:r>
            <a:r>
              <a:rPr lang="en-US" sz="1200" b="0" u="sng" kern="1200" dirty="0" err="1">
                <a:solidFill>
                  <a:schemeClr val="tx1"/>
                </a:solidFill>
                <a:latin typeface="+mn-lt"/>
                <a:ea typeface="+mn-ea"/>
                <a:cs typeface="+mn-cs"/>
              </a:rPr>
              <a:t>orthopaedic</a:t>
            </a:r>
            <a:r>
              <a:rPr lang="en-US" sz="1200" b="0" u="sng" kern="1200" dirty="0">
                <a:solidFill>
                  <a:schemeClr val="tx1"/>
                </a:solidFill>
                <a:latin typeface="+mn-lt"/>
                <a:ea typeface="+mn-ea"/>
                <a:cs typeface="+mn-cs"/>
              </a:rPr>
              <a:t> surgeons and geriatricians. Data including age, place of origin, procedure, length of stay, 1-year mortality, </a:t>
            </a:r>
            <a:r>
              <a:rPr lang="en-US" sz="1200" b="0" u="sng" kern="1200" dirty="0" err="1">
                <a:solidFill>
                  <a:schemeClr val="tx1"/>
                </a:solidFill>
                <a:latin typeface="+mn-lt"/>
                <a:ea typeface="+mn-ea"/>
                <a:cs typeface="+mn-cs"/>
              </a:rPr>
              <a:t>Charlson</a:t>
            </a:r>
            <a:r>
              <a:rPr lang="en-US" sz="1200" b="0" u="sng" kern="1200" dirty="0">
                <a:solidFill>
                  <a:schemeClr val="tx1"/>
                </a:solidFill>
                <a:latin typeface="+mn-lt"/>
                <a:ea typeface="+mn-ea"/>
                <a:cs typeface="+mn-cs"/>
              </a:rPr>
              <a:t> score, and activities of daily living (ADLs) were retrospectively collected. A total of 758 patients ≥60 years of age with hip fractures between April 15, 2005, and March 1, 2009, were included. Their data were analyzed, and the Social Security Death Index and the hospital data system were searched for mortality data. Seventy-eight percent were female, with a mean age of 84.8 years. The mean </a:t>
            </a:r>
            <a:r>
              <a:rPr lang="en-US" sz="1200" b="0" u="sng" kern="1200" dirty="0" err="1">
                <a:solidFill>
                  <a:schemeClr val="tx1"/>
                </a:solidFill>
                <a:latin typeface="+mn-lt"/>
                <a:ea typeface="+mn-ea"/>
                <a:cs typeface="+mn-cs"/>
              </a:rPr>
              <a:t>Charlson</a:t>
            </a:r>
            <a:r>
              <a:rPr lang="en-US" sz="1200" b="0" u="sng" kern="1200" dirty="0">
                <a:solidFill>
                  <a:schemeClr val="tx1"/>
                </a:solidFill>
                <a:latin typeface="+mn-lt"/>
                <a:ea typeface="+mn-ea"/>
                <a:cs typeface="+mn-cs"/>
              </a:rPr>
              <a:t> score was 3. Fifty percent were admitted from an institutional setting. The overall 1-year mortality was 21.2%. Age (odds ratio [OR] = 1.03, 95% confidence interval [CI] = 1.00-1.05;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.02), male gender (OR = 1.55, 95% CI = 1.01-2.36;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.04), low Parker mobility score (OR = 2.94, 95% CI = 1.31-6.57;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.01), and a </a:t>
            </a:r>
            <a:r>
              <a:rPr lang="en-US" sz="1200" b="0" i="0" u="sng" kern="1200" dirty="0" err="1">
                <a:solidFill>
                  <a:schemeClr val="tx1"/>
                </a:solidFill>
                <a:latin typeface="+mn-lt"/>
                <a:ea typeface="+mn-ea"/>
                <a:cs typeface="+mn-cs"/>
              </a:rPr>
              <a:t>Charlson</a:t>
            </a:r>
            <a:r>
              <a:rPr lang="en-US" sz="1200" b="0" i="0" u="sng" kern="1200" dirty="0">
                <a:solidFill>
                  <a:schemeClr val="tx1"/>
                </a:solidFill>
                <a:latin typeface="+mn-lt"/>
                <a:ea typeface="+mn-ea"/>
                <a:cs typeface="+mn-cs"/>
              </a:rPr>
              <a:t> score of 4 or greater (OR = 2.15, 95% CI = 1.30-3.55; </a:t>
            </a:r>
            <a:r>
              <a:rPr lang="en-US" sz="1200" b="0" i="1" u="sng" kern="1200" dirty="0">
                <a:solidFill>
                  <a:schemeClr val="tx1"/>
                </a:solidFill>
                <a:latin typeface="+mn-lt"/>
                <a:ea typeface="+mn-ea"/>
                <a:cs typeface="+mn-cs"/>
              </a:rPr>
              <a:t>P</a:t>
            </a:r>
            <a:r>
              <a:rPr lang="en-US" sz="1200" b="0" i="0" u="sng" kern="1200" dirty="0">
                <a:solidFill>
                  <a:schemeClr val="tx1"/>
                </a:solidFill>
                <a:latin typeface="+mn-lt"/>
                <a:ea typeface="+mn-ea"/>
                <a:cs typeface="+mn-cs"/>
              </a:rPr>
              <a:t> = .002) were predictive of 1-year mortality. ADL dependence was a borderline predictor, as was medium Parker mobility score. </a:t>
            </a:r>
            <a:r>
              <a:rPr lang="en-US" sz="1200" b="0" i="0" u="sng" kern="1200" dirty="0" err="1">
                <a:solidFill>
                  <a:schemeClr val="tx1"/>
                </a:solidFill>
                <a:latin typeface="+mn-lt"/>
                <a:ea typeface="+mn-ea"/>
                <a:cs typeface="+mn-cs"/>
              </a:rPr>
              <a:t>Prefracture</a:t>
            </a:r>
            <a:r>
              <a:rPr lang="en-US" sz="1200" b="0" i="0" u="sng" kern="1200" dirty="0">
                <a:solidFill>
                  <a:schemeClr val="tx1"/>
                </a:solidFill>
                <a:latin typeface="+mn-lt"/>
                <a:ea typeface="+mn-ea"/>
                <a:cs typeface="+mn-cs"/>
              </a:rPr>
              <a:t> residence and moderate comorbidity (</a:t>
            </a:r>
            <a:r>
              <a:rPr lang="en-US" sz="1200" b="0" i="0" u="sng" kern="1200" dirty="0" err="1">
                <a:solidFill>
                  <a:schemeClr val="tx1"/>
                </a:solidFill>
                <a:latin typeface="+mn-lt"/>
                <a:ea typeface="+mn-ea"/>
                <a:cs typeface="+mn-cs"/>
              </a:rPr>
              <a:t>Charlson</a:t>
            </a:r>
            <a:r>
              <a:rPr lang="en-US" sz="1200" b="0" i="0" u="sng" kern="1200" dirty="0">
                <a:solidFill>
                  <a:schemeClr val="tx1"/>
                </a:solidFill>
                <a:latin typeface="+mn-lt"/>
                <a:ea typeface="+mn-ea"/>
                <a:cs typeface="+mn-cs"/>
              </a:rPr>
              <a:t> score of 2-3) were not independently predictive of mortality at 1 year after adjusting for other characteristics. A comprehensive </a:t>
            </a:r>
            <a:r>
              <a:rPr lang="en-US" sz="1200" b="0" i="0" u="sng" kern="1200" dirty="0" err="1">
                <a:solidFill>
                  <a:schemeClr val="tx1"/>
                </a:solidFill>
                <a:latin typeface="+mn-lt"/>
                <a:ea typeface="+mn-ea"/>
                <a:cs typeface="+mn-cs"/>
              </a:rPr>
              <a:t>comanaged</a:t>
            </a:r>
            <a:r>
              <a:rPr lang="en-US" sz="1200" b="0" i="0" u="sng" kern="1200" dirty="0">
                <a:solidFill>
                  <a:schemeClr val="tx1"/>
                </a:solidFill>
                <a:latin typeface="+mn-lt"/>
                <a:ea typeface="+mn-ea"/>
                <a:cs typeface="+mn-cs"/>
              </a:rPr>
              <a:t> hip fracture program for elders not only improves the short-term outcomes but also demonstrates a low 1-year mortality rate, particularly in patients from nursing facilities.</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82</a:t>
            </a:fld>
            <a:endParaRPr lang="en-US"/>
          </a:p>
        </p:txBody>
      </p:sp>
    </p:spTree>
    <p:extLst>
      <p:ext uri="{BB962C8B-B14F-4D97-AF65-F5344CB8AC3E}">
        <p14:creationId xmlns:p14="http://schemas.microsoft.com/office/powerpoint/2010/main" val="1815983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83</a:t>
            </a:fld>
            <a:endParaRPr lang="en-US"/>
          </a:p>
        </p:txBody>
      </p:sp>
    </p:spTree>
    <p:extLst>
      <p:ext uri="{BB962C8B-B14F-4D97-AF65-F5344CB8AC3E}">
        <p14:creationId xmlns:p14="http://schemas.microsoft.com/office/powerpoint/2010/main" val="1041555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he PLLR requires changes to the content and format for information presented in prescription drug labeling in the Physician Labeling Rule (PLR) format to assist health care providers in assessing benefit versus risk and in subsequent counseling of pregnant women and nursing mothers who need to take medication, thus allowing them to make informed and educated decisions for themselves and their children. The PLLR removes pregnancy letter categories – A, B, C, D and X. The PLLR also requires the label to be updated when information becomes outdated.</a:t>
            </a:r>
          </a:p>
          <a:p>
            <a:pPr fontAlgn="base"/>
            <a:r>
              <a:rPr lang="en-US" sz="1200" b="0" i="0" kern="1200" dirty="0">
                <a:solidFill>
                  <a:schemeClr val="tx1"/>
                </a:solidFill>
                <a:effectLst/>
                <a:latin typeface="+mn-lt"/>
                <a:ea typeface="+mn-ea"/>
                <a:cs typeface="+mn-cs"/>
              </a:rPr>
              <a:t>As of November 2017, the FDA said the labels on more than 500 drugs had been converted under the new rule. The FDA says the process is on track to be completed on schedule by 2020.</a:t>
            </a:r>
          </a:p>
          <a:p>
            <a:pPr fontAlgn="base"/>
            <a:r>
              <a:rPr lang="en-US" sz="1200" b="0" i="0" kern="1200" dirty="0">
                <a:solidFill>
                  <a:schemeClr val="tx1"/>
                </a:solidFill>
                <a:effectLst/>
                <a:latin typeface="+mn-lt"/>
                <a:ea typeface="+mn-ea"/>
                <a:cs typeface="+mn-cs"/>
              </a:rPr>
              <a:t>The new labels include what the FDA describes as integrated, narrative summaries of the risks of the prescription drugs or biological products for the woman, the fetus, the breastfeeding infant and the reproductive potential of both men and women.</a:t>
            </a:r>
          </a:p>
          <a:p>
            <a:pPr fontAlgn="base"/>
            <a:r>
              <a:rPr lang="en-US" sz="1200" b="0" i="0" kern="1200" dirty="0">
                <a:solidFill>
                  <a:schemeClr val="tx1"/>
                </a:solidFill>
                <a:effectLst/>
                <a:latin typeface="+mn-lt"/>
                <a:ea typeface="+mn-ea"/>
                <a:cs typeface="+mn-cs"/>
              </a:rPr>
              <a:t>https://s3.amazonaws.com/public-</a:t>
            </a:r>
            <a:r>
              <a:rPr lang="en-US" sz="1200" b="0" i="0" kern="1200" dirty="0" err="1">
                <a:solidFill>
                  <a:schemeClr val="tx1"/>
                </a:solidFill>
                <a:effectLst/>
                <a:latin typeface="+mn-lt"/>
                <a:ea typeface="+mn-ea"/>
                <a:cs typeface="+mn-cs"/>
              </a:rPr>
              <a:t>inspection.federalregister.gov</a:t>
            </a:r>
            <a:r>
              <a:rPr lang="en-US" sz="1200" b="0" i="0" kern="1200" dirty="0">
                <a:solidFill>
                  <a:schemeClr val="tx1"/>
                </a:solidFill>
                <a:effectLst/>
                <a:latin typeface="+mn-lt"/>
                <a:ea typeface="+mn-ea"/>
                <a:cs typeface="+mn-cs"/>
              </a:rPr>
              <a:t>/2014-28241.pdf</a:t>
            </a:r>
          </a:p>
          <a:p>
            <a:pPr fontAlgn="base"/>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www.fda.gov</a:t>
            </a:r>
            <a:r>
              <a:rPr lang="en-US" sz="1200" b="0" i="0" kern="1200" dirty="0">
                <a:solidFill>
                  <a:schemeClr val="tx1"/>
                </a:solidFill>
                <a:effectLst/>
                <a:latin typeface="+mn-lt"/>
                <a:ea typeface="+mn-ea"/>
                <a:cs typeface="+mn-cs"/>
              </a:rPr>
              <a:t>/Drugs/</a:t>
            </a:r>
            <a:r>
              <a:rPr lang="en-US" sz="1200" b="0" i="0" kern="1200" dirty="0" err="1">
                <a:solidFill>
                  <a:schemeClr val="tx1"/>
                </a:solidFill>
                <a:effectLst/>
                <a:latin typeface="+mn-lt"/>
                <a:ea typeface="+mn-ea"/>
                <a:cs typeface="+mn-cs"/>
              </a:rPr>
              <a:t>DevelopmentApprovalProcess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DevelopmentResources</a:t>
            </a:r>
            <a:r>
              <a:rPr lang="en-US" sz="1200" b="0" i="0" kern="1200" dirty="0">
                <a:solidFill>
                  <a:schemeClr val="tx1"/>
                </a:solidFill>
                <a:effectLst/>
                <a:latin typeface="+mn-lt"/>
                <a:ea typeface="+mn-ea"/>
                <a:cs typeface="+mn-cs"/>
              </a:rPr>
              <a:t>/Labeling/ucm093307.htm</a:t>
            </a:r>
          </a:p>
          <a:p>
            <a:pPr fontAlgn="base"/>
            <a:r>
              <a:rPr lang="en-US" sz="1200" b="0" i="0" u="none" strike="noStrike" kern="1200" dirty="0">
                <a:solidFill>
                  <a:schemeClr val="tx1"/>
                </a:solidFill>
                <a:effectLst/>
                <a:latin typeface="+mn-lt"/>
                <a:ea typeface="+mn-ea"/>
                <a:cs typeface="+mn-cs"/>
              </a:rPr>
              <a:t>Labeling for over-the-counter (OTC) medicines will not change; OTC drug products are not affected by the </a:t>
            </a:r>
            <a:r>
              <a:rPr lang="en-US" sz="1200" b="1" i="0" u="none" strike="noStrike" kern="1200" dirty="0">
                <a:solidFill>
                  <a:schemeClr val="tx1"/>
                </a:solidFill>
                <a:effectLst/>
                <a:latin typeface="+mn-lt"/>
                <a:ea typeface="+mn-ea"/>
                <a:cs typeface="+mn-cs"/>
              </a:rPr>
              <a:t>final rule.</a:t>
            </a:r>
            <a:endParaRPr lang="en-US" b="1"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85</a:t>
            </a:fld>
            <a:endParaRPr lang="en-US"/>
          </a:p>
        </p:txBody>
      </p:sp>
    </p:spTree>
    <p:extLst>
      <p:ext uri="{BB962C8B-B14F-4D97-AF65-F5344CB8AC3E}">
        <p14:creationId xmlns:p14="http://schemas.microsoft.com/office/powerpoint/2010/main" val="139029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latin typeface="Arial Black" pitchFamily="34" charset="0"/>
                <a:cs typeface="Arial" charset="0"/>
              </a:rPr>
              <a:t>70% 1 drug</a:t>
            </a:r>
          </a:p>
          <a:p>
            <a:r>
              <a:rPr lang="en-US" dirty="0"/>
              <a:t>https://</a:t>
            </a:r>
            <a:r>
              <a:rPr lang="en-US" dirty="0" err="1"/>
              <a:t>www.ncbi.nlm.nih.gov</a:t>
            </a:r>
            <a:r>
              <a:rPr lang="en-US" dirty="0"/>
              <a:t>/</a:t>
            </a:r>
            <a:r>
              <a:rPr lang="en-US" dirty="0" err="1"/>
              <a:t>pmc</a:t>
            </a:r>
            <a:r>
              <a:rPr lang="en-US" dirty="0"/>
              <a:t>/articles/PMC3793635/</a:t>
            </a:r>
          </a:p>
          <a:p>
            <a:r>
              <a:rPr lang="en-US" dirty="0"/>
              <a:t>Mitchell AA, Bilboa Z</a:t>
            </a:r>
          </a:p>
          <a:p>
            <a:endParaRPr lang="en-US" dirty="0"/>
          </a:p>
          <a:p>
            <a:r>
              <a:rPr lang="en-US" dirty="0"/>
              <a:t>70%</a:t>
            </a:r>
            <a:r>
              <a:rPr lang="en-US" baseline="0" dirty="0"/>
              <a:t> TAKE AT LEAST ONE PRESCRIPTION</a:t>
            </a:r>
            <a:endParaRPr lang="en-US" dirty="0"/>
          </a:p>
          <a:p>
            <a:r>
              <a:rPr lang="en-US" dirty="0"/>
              <a:t>https://</a:t>
            </a:r>
            <a:r>
              <a:rPr lang="en-US" dirty="0" err="1"/>
              <a:t>www.cdc.gov</a:t>
            </a:r>
            <a:r>
              <a:rPr lang="en-US" dirty="0"/>
              <a:t>/pregnancy/meds/</a:t>
            </a:r>
            <a:r>
              <a:rPr lang="en-US" dirty="0" err="1"/>
              <a:t>treatingfortwo</a:t>
            </a:r>
            <a:r>
              <a:rPr lang="en-US" dirty="0"/>
              <a:t>/</a:t>
            </a:r>
            <a:r>
              <a:rPr lang="en-US" dirty="0" err="1"/>
              <a:t>data.html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86</a:t>
            </a:fld>
            <a:endParaRPr lang="en-US"/>
          </a:p>
        </p:txBody>
      </p:sp>
    </p:spTree>
    <p:extLst>
      <p:ext uri="{BB962C8B-B14F-4D97-AF65-F5344CB8AC3E}">
        <p14:creationId xmlns:p14="http://schemas.microsoft.com/office/powerpoint/2010/main" val="3126374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https://</a:t>
            </a:r>
            <a:r>
              <a:rPr lang="en-US" altLang="en-US" dirty="0" err="1">
                <a:ea typeface="ＭＳ Ｐゴシック" charset="-128"/>
              </a:rPr>
              <a:t>news.heart.org</a:t>
            </a:r>
            <a:r>
              <a:rPr lang="en-US" altLang="en-US" dirty="0">
                <a:ea typeface="ＭＳ Ｐゴシック" charset="-128"/>
              </a:rPr>
              <a:t>/gets-</a:t>
            </a:r>
            <a:r>
              <a:rPr lang="en-US" altLang="en-US" dirty="0" err="1">
                <a:ea typeface="ＭＳ Ｐゴシック" charset="-128"/>
              </a:rPr>
              <a:t>cpr</a:t>
            </a:r>
            <a:r>
              <a:rPr lang="en-US" altLang="en-US" dirty="0">
                <a:ea typeface="ＭＳ Ｐゴシック" charset="-128"/>
              </a:rPr>
              <a:t>-bystanders-depends-man-woman/</a:t>
            </a:r>
          </a:p>
          <a:p>
            <a:r>
              <a:rPr lang="en-US" altLang="en-US" dirty="0">
                <a:ea typeface="ＭＳ Ｐゴシック" charset="-128"/>
              </a:rPr>
              <a:t>No</a:t>
            </a:r>
            <a:r>
              <a:rPr lang="en-US" altLang="en-US" baseline="0" dirty="0">
                <a:ea typeface="ＭＳ Ｐゴシック" charset="-128"/>
              </a:rPr>
              <a:t> differences at home both sexes received about 35%</a:t>
            </a:r>
          </a:p>
          <a:p>
            <a:r>
              <a:rPr lang="en-US" altLang="en-US" dirty="0">
                <a:ea typeface="ＭＳ Ｐゴシック" charset="-128"/>
              </a:rPr>
              <a:t>Researchers analyzed 19,331 cardiac events that occurred between 2011 and 2015 and released their preliminary results Saturday at American Heart Association’s Scientific Sessions.</a:t>
            </a:r>
          </a:p>
          <a:p>
            <a:r>
              <a:rPr lang="en-US" altLang="en-US" dirty="0">
                <a:ea typeface="ＭＳ Ｐゴシック" charset="-128"/>
              </a:rPr>
              <a:t>“CPR involves pushing on the chest so that could make people less certain whether they can or should do CPR in public on women,” said Audrey </a:t>
            </a:r>
            <a:r>
              <a:rPr lang="en-US" altLang="en-US" dirty="0" err="1">
                <a:ea typeface="ＭＳ Ｐゴシック" charset="-128"/>
              </a:rPr>
              <a:t>Blewer</a:t>
            </a:r>
            <a:r>
              <a:rPr lang="en-US" altLang="en-US" dirty="0">
                <a:ea typeface="ＭＳ Ｐゴシック" charset="-128"/>
              </a:rPr>
              <a:t>, M.P.H., the study’s lead author and assistant director for educational programs at the Center for Resuscitation Science at the University of Pennsylvania in Philadelphia.</a:t>
            </a:r>
          </a:p>
          <a:p>
            <a:r>
              <a:rPr lang="en-US" altLang="en-US" dirty="0">
                <a:ea typeface="ＭＳ Ｐゴシック" charset="-128"/>
              </a:rPr>
              <a:t>The data for the study was compiled by the Resuscitation Outcomes Consortium, a network of regional clinical centers in the United States and Canada that study out-of-hospital treatments of cardiac arrest and trauma.</a:t>
            </a:r>
          </a:p>
          <a:p>
            <a:endParaRPr lang="en-US" altLang="en-US" baseline="0" dirty="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89</a:t>
            </a:fld>
            <a:endParaRPr lang="en-US"/>
          </a:p>
        </p:txBody>
      </p:sp>
    </p:spTree>
    <p:extLst>
      <p:ext uri="{BB962C8B-B14F-4D97-AF65-F5344CB8AC3E}">
        <p14:creationId xmlns:p14="http://schemas.microsoft.com/office/powerpoint/2010/main" val="1006509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r>
              <a:rPr lang="en-US" baseline="0" dirty="0"/>
              <a:t> are five letters in either one or two words</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a:t>
            </a:fld>
            <a:endParaRPr lang="en-US"/>
          </a:p>
        </p:txBody>
      </p:sp>
    </p:spTree>
    <p:extLst>
      <p:ext uri="{BB962C8B-B14F-4D97-AF65-F5344CB8AC3E}">
        <p14:creationId xmlns:p14="http://schemas.microsoft.com/office/powerpoint/2010/main" val="603570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abbreviation</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90</a:t>
            </a:fld>
            <a:endParaRPr lang="en-US"/>
          </a:p>
        </p:txBody>
      </p:sp>
    </p:spTree>
    <p:extLst>
      <p:ext uri="{BB962C8B-B14F-4D97-AF65-F5344CB8AC3E}">
        <p14:creationId xmlns:p14="http://schemas.microsoft.com/office/powerpoint/2010/main" val="1801942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91</a:t>
            </a:fld>
            <a:endParaRPr lang="en-US"/>
          </a:p>
        </p:txBody>
      </p:sp>
    </p:spTree>
    <p:extLst>
      <p:ext uri="{BB962C8B-B14F-4D97-AF65-F5344CB8AC3E}">
        <p14:creationId xmlns:p14="http://schemas.microsoft.com/office/powerpoint/2010/main" val="568217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94</a:t>
            </a:fld>
            <a:endParaRPr lang="en-US"/>
          </a:p>
        </p:txBody>
      </p:sp>
    </p:spTree>
    <p:extLst>
      <p:ext uri="{BB962C8B-B14F-4D97-AF65-F5344CB8AC3E}">
        <p14:creationId xmlns:p14="http://schemas.microsoft.com/office/powerpoint/2010/main" val="26727051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an abbreviation for a class of commonly taken medications</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96</a:t>
            </a:fld>
            <a:endParaRPr lang="en-US"/>
          </a:p>
        </p:txBody>
      </p:sp>
    </p:spTree>
    <p:extLst>
      <p:ext uri="{BB962C8B-B14F-4D97-AF65-F5344CB8AC3E}">
        <p14:creationId xmlns:p14="http://schemas.microsoft.com/office/powerpoint/2010/main" val="2194165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Pregnant women also vulnerable</a:t>
            </a:r>
          </a:p>
          <a:p>
            <a:pPr fontAlgn="base"/>
            <a:r>
              <a:rPr lang="en-US" sz="1200" b="0" i="0" u="none" strike="noStrike" kern="1200" dirty="0">
                <a:solidFill>
                  <a:schemeClr val="tx1"/>
                </a:solidFill>
                <a:effectLst/>
                <a:latin typeface="+mn-lt"/>
                <a:ea typeface="+mn-ea"/>
                <a:cs typeface="+mn-cs"/>
              </a:rPr>
              <a:t>Although animal and in-vitro studies are weak sources of evidence, human research also points to different responses to influenza in men and women. Even the World Health Organization stresses that “sex should be considered when evaluating influenza exposure and outcomes.”</a:t>
            </a:r>
            <a:r>
              <a:rPr lang="en-US" sz="1200" b="1" i="0" u="none" strike="noStrike" kern="1200" dirty="0">
                <a:solidFill>
                  <a:schemeClr val="tx1"/>
                </a:solidFill>
                <a:effectLst/>
                <a:latin typeface="+mn-lt"/>
                <a:ea typeface="+mn-ea"/>
                <a:cs typeface="+mn-cs"/>
                <a:hlinkClick r:id="rId3"/>
              </a:rPr>
              <a:t>13</a:t>
            </a:r>
            <a:r>
              <a:rPr lang="en-US" sz="1200" b="0" i="0" u="none" strike="noStrike" kern="1200" dirty="0">
                <a:solidFill>
                  <a:schemeClr val="tx1"/>
                </a:solidFill>
                <a:effectLst/>
                <a:latin typeface="+mn-lt"/>
                <a:ea typeface="+mn-ea"/>
                <a:cs typeface="+mn-cs"/>
              </a:rPr>
              <a:t> Epidemiological data from 2004-10 for seasonal influenza in Hong Kong showed that adult men had a higher risk of hospital admission,</a:t>
            </a:r>
            <a:r>
              <a:rPr lang="en-US" sz="1200" b="1" i="0" u="none" strike="noStrike" kern="1200" dirty="0">
                <a:solidFill>
                  <a:schemeClr val="tx1"/>
                </a:solidFill>
                <a:effectLst/>
                <a:latin typeface="+mn-lt"/>
                <a:ea typeface="+mn-ea"/>
                <a:cs typeface="+mn-cs"/>
                <a:hlinkClick r:id="rId4"/>
              </a:rPr>
              <a:t>14</a:t>
            </a:r>
            <a:r>
              <a:rPr lang="en-US" sz="1200" b="0" i="0" u="none" strike="noStrike" kern="1200" dirty="0">
                <a:solidFill>
                  <a:schemeClr val="tx1"/>
                </a:solidFill>
                <a:effectLst/>
                <a:latin typeface="+mn-lt"/>
                <a:ea typeface="+mn-ea"/>
                <a:cs typeface="+mn-cs"/>
              </a:rPr>
              <a:t> and in a US observational study of influenza mortality from 1997 to 2007, men had higher rates of influenza associated deaths compared with women in the same age groups. This was true regardless of underlying heart disease, cancer, chronic respiratory system disease, and renal disease.</a:t>
            </a:r>
            <a:r>
              <a:rPr lang="en-US" sz="1200" b="1" i="0" u="none" strike="noStrike" kern="1200" dirty="0">
                <a:solidFill>
                  <a:schemeClr val="tx1"/>
                </a:solidFill>
                <a:effectLst/>
                <a:latin typeface="+mn-lt"/>
                <a:ea typeface="+mn-ea"/>
                <a:cs typeface="+mn-cs"/>
                <a:hlinkClick r:id="rId5"/>
              </a:rPr>
              <a:t>15</a:t>
            </a:r>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Studies of influenza vaccination suggest that women are more responsive to vaccination than men.</a:t>
            </a:r>
            <a:r>
              <a:rPr lang="en-US" sz="1200" b="1" i="0" u="none" strike="noStrike" kern="1200" dirty="0">
                <a:solidFill>
                  <a:schemeClr val="tx1"/>
                </a:solidFill>
                <a:effectLst/>
                <a:latin typeface="+mn-lt"/>
                <a:ea typeface="+mn-ea"/>
                <a:cs typeface="+mn-cs"/>
                <a:hlinkClick r:id="rId6"/>
              </a:rPr>
              <a:t>16</a:t>
            </a:r>
            <a:r>
              <a:rPr lang="en-US" sz="1200" b="1" i="0" u="none" strike="noStrike" kern="1200" dirty="0">
                <a:solidFill>
                  <a:schemeClr val="tx1"/>
                </a:solidFill>
                <a:effectLst/>
                <a:latin typeface="+mn-lt"/>
                <a:ea typeface="+mn-ea"/>
                <a:cs typeface="+mn-cs"/>
                <a:hlinkClick r:id="rId7"/>
              </a:rPr>
              <a:t>17</a:t>
            </a:r>
            <a:r>
              <a:rPr lang="en-US" sz="1200" b="0" i="0" u="none" strike="noStrike" kern="1200" dirty="0">
                <a:solidFill>
                  <a:schemeClr val="tx1"/>
                </a:solidFill>
                <a:effectLst/>
                <a:latin typeface="+mn-lt"/>
                <a:ea typeface="+mn-ea"/>
                <a:cs typeface="+mn-cs"/>
              </a:rPr>
              <a:t> This is supported by the finding that women report more local and systemic reactions to influenza vaccine than men in questionnaires.</a:t>
            </a:r>
            <a:r>
              <a:rPr lang="en-US" sz="1200" b="1" i="0" u="none" strike="noStrike" kern="1200" dirty="0">
                <a:solidFill>
                  <a:schemeClr val="tx1"/>
                </a:solidFill>
                <a:effectLst/>
                <a:latin typeface="+mn-lt"/>
                <a:ea typeface="+mn-ea"/>
                <a:cs typeface="+mn-cs"/>
                <a:hlinkClick r:id="rId8"/>
              </a:rPr>
              <a:t>18</a:t>
            </a:r>
            <a:r>
              <a:rPr lang="en-US" sz="1200" b="0" i="0" u="none" strike="noStrike" kern="1200" dirty="0">
                <a:solidFill>
                  <a:schemeClr val="tx1"/>
                </a:solidFill>
                <a:effectLst/>
                <a:latin typeface="+mn-lt"/>
                <a:ea typeface="+mn-ea"/>
                <a:cs typeface="+mn-cs"/>
              </a:rPr>
              <a:t> One study noted that men with higher testosterone levels had more down regulation of antibody response to vaccination, suggesting an immunosuppressive role for testosterone.</a:t>
            </a:r>
            <a:r>
              <a:rPr lang="en-US" sz="1200" b="1" i="0" u="none" strike="noStrike" kern="1200" dirty="0">
                <a:solidFill>
                  <a:schemeClr val="tx1"/>
                </a:solidFill>
                <a:effectLst/>
                <a:latin typeface="+mn-lt"/>
                <a:ea typeface="+mn-ea"/>
                <a:cs typeface="+mn-cs"/>
                <a:hlinkClick r:id="rId6"/>
              </a:rPr>
              <a:t>16</a:t>
            </a:r>
            <a:r>
              <a:rPr lang="en-US" sz="1200" b="0" i="0" u="none" strike="noStrike" kern="1200" dirty="0">
                <a:solidFill>
                  <a:schemeClr val="tx1"/>
                </a:solidFill>
                <a:effectLst/>
                <a:latin typeface="+mn-lt"/>
                <a:ea typeface="+mn-ea"/>
                <a:cs typeface="+mn-cs"/>
              </a:rPr>
              <a:t> This is consistent with animal and in-vitro studies showing testosterone has an immunosuppressive effect</a:t>
            </a:r>
            <a:r>
              <a:rPr lang="en-US" sz="1200" b="1" i="0" u="none" strike="noStrike" kern="1200" dirty="0">
                <a:solidFill>
                  <a:schemeClr val="tx1"/>
                </a:solidFill>
                <a:effectLst/>
                <a:latin typeface="+mn-lt"/>
                <a:ea typeface="+mn-ea"/>
                <a:cs typeface="+mn-cs"/>
                <a:hlinkClick r:id="rId9"/>
              </a:rPr>
              <a:t>19</a:t>
            </a:r>
            <a:r>
              <a:rPr lang="en-US" sz="1200" b="1" i="0" u="none" strike="noStrike" kern="1200" dirty="0">
                <a:solidFill>
                  <a:schemeClr val="tx1"/>
                </a:solidFill>
                <a:effectLst/>
                <a:latin typeface="+mn-lt"/>
                <a:ea typeface="+mn-ea"/>
                <a:cs typeface="+mn-cs"/>
                <a:hlinkClick r:id="rId10"/>
              </a:rPr>
              <a:t>20</a:t>
            </a:r>
            <a:r>
              <a:rPr lang="en-US" sz="1200" b="0" i="0" u="none" strike="noStrike" kern="1200" dirty="0">
                <a:solidFill>
                  <a:schemeClr val="tx1"/>
                </a:solidFill>
                <a:effectLst/>
                <a:latin typeface="+mn-lt"/>
                <a:ea typeface="+mn-ea"/>
                <a:cs typeface="+mn-cs"/>
              </a:rPr>
              <a:t> and a finding of higher levels of inflammatory cytokines in men with androgen deficiencies than in healthy controls.</a:t>
            </a:r>
            <a:r>
              <a:rPr lang="en-US" sz="1200" b="1" i="0" u="none" strike="noStrike" kern="1200" dirty="0">
                <a:solidFill>
                  <a:schemeClr val="tx1"/>
                </a:solidFill>
                <a:effectLst/>
                <a:latin typeface="+mn-lt"/>
                <a:ea typeface="+mn-ea"/>
                <a:cs typeface="+mn-cs"/>
                <a:hlinkClick r:id="rId11"/>
              </a:rPr>
              <a:t>21</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98</a:t>
            </a:fld>
            <a:endParaRPr lang="en-US"/>
          </a:p>
        </p:txBody>
      </p:sp>
    </p:spTree>
    <p:extLst>
      <p:ext uri="{BB962C8B-B14F-4D97-AF65-F5344CB8AC3E}">
        <p14:creationId xmlns:p14="http://schemas.microsoft.com/office/powerpoint/2010/main" val="2211189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99</a:t>
            </a:fld>
            <a:endParaRPr lang="en-US"/>
          </a:p>
        </p:txBody>
      </p:sp>
    </p:spTree>
    <p:extLst>
      <p:ext uri="{BB962C8B-B14F-4D97-AF65-F5344CB8AC3E}">
        <p14:creationId xmlns:p14="http://schemas.microsoft.com/office/powerpoint/2010/main" val="3703500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100</a:t>
            </a:fld>
            <a:endParaRPr lang="en-US"/>
          </a:p>
        </p:txBody>
      </p:sp>
    </p:spTree>
    <p:extLst>
      <p:ext uri="{BB962C8B-B14F-4D97-AF65-F5344CB8AC3E}">
        <p14:creationId xmlns:p14="http://schemas.microsoft.com/office/powerpoint/2010/main" val="1613666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diabetes increases ACS risk 5x in women as compared to 2-3x in men so two fold compared to men. the slide was not clear on this</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101</a:t>
            </a:fld>
            <a:endParaRPr lang="en-US"/>
          </a:p>
        </p:txBody>
      </p:sp>
    </p:spTree>
    <p:extLst>
      <p:ext uri="{BB962C8B-B14F-4D97-AF65-F5344CB8AC3E}">
        <p14:creationId xmlns:p14="http://schemas.microsoft.com/office/powerpoint/2010/main" val="1469262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103</a:t>
            </a:fld>
            <a:endParaRPr lang="en-US"/>
          </a:p>
        </p:txBody>
      </p:sp>
    </p:spTree>
    <p:extLst>
      <p:ext uri="{BB962C8B-B14F-4D97-AF65-F5344CB8AC3E}">
        <p14:creationId xmlns:p14="http://schemas.microsoft.com/office/powerpoint/2010/main" val="1951439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an commonly used abbreviation</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105</a:t>
            </a:fld>
            <a:endParaRPr lang="en-US"/>
          </a:p>
        </p:txBody>
      </p:sp>
    </p:spTree>
    <p:extLst>
      <p:ext uri="{BB962C8B-B14F-4D97-AF65-F5344CB8AC3E}">
        <p14:creationId xmlns:p14="http://schemas.microsoft.com/office/powerpoint/2010/main" val="208884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a:t>
            </a:fld>
            <a:endParaRPr lang="en-US"/>
          </a:p>
        </p:txBody>
      </p:sp>
    </p:spTree>
    <p:extLst>
      <p:ext uri="{BB962C8B-B14F-4D97-AF65-F5344CB8AC3E}">
        <p14:creationId xmlns:p14="http://schemas.microsoft.com/office/powerpoint/2010/main" val="2656115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consultqd.clevelandclinic.org</a:t>
            </a:r>
            <a:r>
              <a:rPr lang="en-US" dirty="0"/>
              <a:t>/</a:t>
            </a:r>
            <a:r>
              <a:rPr lang="en-US" dirty="0" err="1"/>
              <a:t>stemi</a:t>
            </a:r>
            <a:r>
              <a:rPr lang="en-US" dirty="0"/>
              <a:t>-protocol-bridges-gender-gap-in-care-and-outcomes/</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106</a:t>
            </a:fld>
            <a:endParaRPr lang="en-US"/>
          </a:p>
        </p:txBody>
      </p:sp>
    </p:spTree>
    <p:extLst>
      <p:ext uri="{BB962C8B-B14F-4D97-AF65-F5344CB8AC3E}">
        <p14:creationId xmlns:p14="http://schemas.microsoft.com/office/powerpoint/2010/main" val="2333224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Wetherill and senior author Teresa Franklin, PhD, a research associate professor of Neuroscience in Psychiatry, have been studying the brains of premenopausal women who smoke cigarettes for several years in Penn's Center for the Studies of Addiction. Their work is based on a significant animal literature showing that the natural sex hormones -- estrogen and progesterone -- which fluctuate over the course of the menstrual cycle modulate addictive behavior. The animal data show that during the pre-ovulatory, or follicular phase of the menstrual cycle, </a:t>
            </a:r>
            <a:r>
              <a:rPr lang="en-US" sz="1600" b="1" kern="1200" dirty="0">
                <a:solidFill>
                  <a:schemeClr val="tx1"/>
                </a:solidFill>
                <a:effectLst/>
                <a:latin typeface="+mn-lt"/>
                <a:ea typeface="+mn-ea"/>
                <a:cs typeface="+mn-cs"/>
              </a:rPr>
              <a:t>when the progesterone-to-estrogen ratio is low</a:t>
            </a:r>
            <a:r>
              <a:rPr lang="en-US" sz="1200" kern="1200" dirty="0">
                <a:solidFill>
                  <a:schemeClr val="tx1"/>
                </a:solidFill>
                <a:effectLst/>
                <a:latin typeface="+mn-lt"/>
                <a:ea typeface="+mn-ea"/>
                <a:cs typeface="+mn-cs"/>
              </a:rPr>
              <a:t>, women are more likely to be spurred toward addictive behaviors. Alternatively, during the early pre-menstrual or luteal phase of the menstrual cycle, when the progesterone-to-estrogen ratio is high, addictive behaviors are thwarted, suggesting that progesterone might protect women from relapsing to smoking.</a:t>
            </a:r>
          </a:p>
          <a:p>
            <a:r>
              <a:rPr lang="en-US" sz="1200" kern="1200" dirty="0">
                <a:solidFill>
                  <a:schemeClr val="tx1"/>
                </a:solidFill>
                <a:effectLst/>
                <a:latin typeface="+mn-lt"/>
                <a:ea typeface="+mn-ea"/>
                <a:cs typeface="+mn-cs"/>
              </a:rPr>
              <a:t>In the current study, 38 physically healthy, premenopausal women who smoke and who were not taking hormonal contraceptives, ranging from 21 to 51 years of age, received a functional MRI scan to examine how regions of the brain that help control behavior are functionally connected to regions of the brain that signal reward.</a:t>
            </a:r>
          </a:p>
          <a:p>
            <a:r>
              <a:rPr lang="en-US" sz="1200" kern="1200" dirty="0">
                <a:solidFill>
                  <a:schemeClr val="tx1"/>
                </a:solidFill>
                <a:effectLst/>
                <a:latin typeface="+mn-lt"/>
                <a:ea typeface="+mn-ea"/>
                <a:cs typeface="+mn-cs"/>
              </a:rPr>
              <a:t>The researchers theorized that the natural fluctuations in ovarian hormones that occur over the course of the monthly menstrual cycle affect how women make decisions regarding reward -- smoking a cigarette -- and so-called "smoking cues," which are the people, places and things that they associate with smoking, such as the smell of a lit cigarette or going on their coffee break. These "appetitive reminders" to smoke are perceived as pleasant and wanted, and similar to cigarettes, are also rewarding.</a:t>
            </a:r>
          </a:p>
          <a:p>
            <a:r>
              <a:rPr lang="en-US" sz="1200" kern="1200" dirty="0">
                <a:solidFill>
                  <a:schemeClr val="tx1"/>
                </a:solidFill>
                <a:effectLst/>
                <a:latin typeface="+mn-lt"/>
                <a:ea typeface="+mn-ea"/>
                <a:cs typeface="+mn-cs"/>
              </a:rPr>
              <a:t>In 2015, the researchers showed that compared to when women are in the luteal phase of their menstrual cycle, which is the period of time following ovulation and prior to menstruation, women in the follicular phase -- which begins at menstruation and continues until ovulation -- have enhanced responses to smoking cues in reward-related brain regions. This finding led them to further test whether groups differed in the strength of the functional connections that exists between regions exerting cognitive control and reward-related brain regions. The weaker the functional connections between cognitive control brain regions and reward signaling brain regions, the less ability women have to 'Just Say No' when attempting to quit.</a:t>
            </a:r>
          </a:p>
          <a:p>
            <a:r>
              <a:rPr lang="en-US" dirty="0"/>
              <a:t>Lower</a:t>
            </a:r>
            <a:r>
              <a:rPr lang="en-US" baseline="0" dirty="0"/>
              <a:t> ration </a:t>
            </a:r>
            <a:r>
              <a:rPr lang="en-US" dirty="0"/>
              <a:t>of progesterone to estrogen</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109</a:t>
            </a:fld>
            <a:endParaRPr lang="en-US"/>
          </a:p>
        </p:txBody>
      </p:sp>
    </p:spTree>
    <p:extLst>
      <p:ext uri="{BB962C8B-B14F-4D97-AF65-F5344CB8AC3E}">
        <p14:creationId xmlns:p14="http://schemas.microsoft.com/office/powerpoint/2010/main" val="10715452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/articles/PMC4552760/</a:t>
            </a:r>
          </a:p>
          <a:p>
            <a:r>
              <a:rPr lang="en-US" sz="1200" b="0" i="0" u="none" strike="noStrike" kern="1200" dirty="0">
                <a:solidFill>
                  <a:schemeClr val="tx1"/>
                </a:solidFill>
                <a:effectLst/>
                <a:latin typeface="+mn-lt"/>
                <a:ea typeface="+mn-ea"/>
                <a:cs typeface="+mn-cs"/>
              </a:rPr>
              <a:t>However, composite cardiac events, such as severe pump failure, serious ventricular arrhythmias, and cardiovascular death were significantly more common in male than female patients, suggesting these potentially fatal </a:t>
            </a:r>
          </a:p>
          <a:p>
            <a:r>
              <a:rPr lang="en-US" sz="1200" b="0" i="0" u="none" strike="noStrike" kern="1200" dirty="0">
                <a:solidFill>
                  <a:schemeClr val="tx1"/>
                </a:solidFill>
                <a:effectLst/>
                <a:latin typeface="+mn-lt"/>
                <a:ea typeface="+mn-ea"/>
                <a:cs typeface="+mn-cs"/>
              </a:rPr>
              <a:t>However, composite cardiac events, such as severe pump failure, serious ventricular arrhythmias, and cardiovascular death were significantly more common in male than female patients, suggesting these potentially fatal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110</a:t>
            </a:fld>
            <a:endParaRPr lang="en-US"/>
          </a:p>
        </p:txBody>
      </p:sp>
    </p:spTree>
    <p:extLst>
      <p:ext uri="{BB962C8B-B14F-4D97-AF65-F5344CB8AC3E}">
        <p14:creationId xmlns:p14="http://schemas.microsoft.com/office/powerpoint/2010/main" val="1713619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112</a:t>
            </a:fld>
            <a:endParaRPr lang="en-US"/>
          </a:p>
        </p:txBody>
      </p:sp>
    </p:spTree>
    <p:extLst>
      <p:ext uri="{BB962C8B-B14F-4D97-AF65-F5344CB8AC3E}">
        <p14:creationId xmlns:p14="http://schemas.microsoft.com/office/powerpoint/2010/main" val="2014835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likely to occur in women</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113</a:t>
            </a:fld>
            <a:endParaRPr lang="en-US"/>
          </a:p>
        </p:txBody>
      </p:sp>
    </p:spTree>
    <p:extLst>
      <p:ext uri="{BB962C8B-B14F-4D97-AF65-F5344CB8AC3E}">
        <p14:creationId xmlns:p14="http://schemas.microsoft.com/office/powerpoint/2010/main" val="2641157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size constraints on web site platform  recorded questions were removed prior to game posting</a:t>
            </a:r>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115</a:t>
            </a:fld>
            <a:endParaRPr lang="en-US"/>
          </a:p>
        </p:txBody>
      </p:sp>
    </p:spTree>
    <p:extLst>
      <p:ext uri="{BB962C8B-B14F-4D97-AF65-F5344CB8AC3E}">
        <p14:creationId xmlns:p14="http://schemas.microsoft.com/office/powerpoint/2010/main" val="27407792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119</a:t>
            </a:fld>
            <a:endParaRPr lang="en-US"/>
          </a:p>
        </p:txBody>
      </p:sp>
    </p:spTree>
    <p:extLst>
      <p:ext uri="{BB962C8B-B14F-4D97-AF65-F5344CB8AC3E}">
        <p14:creationId xmlns:p14="http://schemas.microsoft.com/office/powerpoint/2010/main" val="200373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a:t>
            </a:fld>
            <a:endParaRPr lang="en-US"/>
          </a:p>
        </p:txBody>
      </p:sp>
    </p:spTree>
    <p:extLst>
      <p:ext uri="{BB962C8B-B14F-4D97-AF65-F5344CB8AC3E}">
        <p14:creationId xmlns:p14="http://schemas.microsoft.com/office/powerpoint/2010/main" val="66092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www.soc.ucsb.edu</a:t>
            </a:r>
            <a:r>
              <a:rPr lang="en-US" dirty="0"/>
              <a:t>/</a:t>
            </a:r>
            <a:r>
              <a:rPr lang="en-US" dirty="0" err="1"/>
              <a:t>sexinfo</a:t>
            </a:r>
            <a:r>
              <a:rPr lang="en-US" dirty="0"/>
              <a:t>/article/causes-</a:t>
            </a:r>
            <a:r>
              <a:rPr lang="en-US" dirty="0" err="1"/>
              <a:t>intersexualityExamples</a:t>
            </a:r>
            <a:endParaRPr lang="en-US" dirty="0"/>
          </a:p>
          <a:p>
            <a:r>
              <a:rPr lang="en-US" sz="1200" b="0" i="0" u="none" strike="noStrike" kern="1200" dirty="0">
                <a:solidFill>
                  <a:schemeClr val="tx1"/>
                </a:solidFill>
                <a:effectLst/>
                <a:latin typeface="+mn-lt"/>
                <a:ea typeface="+mn-ea"/>
                <a:cs typeface="+mn-cs"/>
              </a:rPr>
              <a:t>body dysmorphia causes someone to believe their body </a:t>
            </a:r>
            <a:r>
              <a:rPr lang="en-US" sz="1200" b="0" i="1" u="none" strike="noStrike" kern="1200" dirty="0">
                <a:solidFill>
                  <a:schemeClr val="tx1"/>
                </a:solidFill>
                <a:effectLst/>
                <a:latin typeface="+mn-lt"/>
                <a:ea typeface="+mn-ea"/>
                <a:cs typeface="+mn-cs"/>
              </a:rPr>
              <a:t>is</a:t>
            </a:r>
            <a:r>
              <a:rPr lang="en-US" sz="1200" b="0" i="0" u="none" strike="noStrike" kern="1200" dirty="0">
                <a:solidFill>
                  <a:schemeClr val="tx1"/>
                </a:solidFill>
                <a:effectLst/>
                <a:latin typeface="+mn-lt"/>
                <a:ea typeface="+mn-ea"/>
                <a:cs typeface="+mn-cs"/>
              </a:rPr>
              <a:t> a certain way, while gender dysphoria is a sense that the body </a:t>
            </a:r>
            <a:r>
              <a:rPr lang="en-US" sz="1200" b="0" i="1" u="none" strike="noStrike" kern="1200" dirty="0">
                <a:solidFill>
                  <a:schemeClr val="tx1"/>
                </a:solidFill>
                <a:effectLst/>
                <a:latin typeface="+mn-lt"/>
                <a:ea typeface="+mn-ea"/>
                <a:cs typeface="+mn-cs"/>
              </a:rPr>
              <a:t>should be</a:t>
            </a:r>
            <a:r>
              <a:rPr lang="en-US" sz="1200" b="0" i="0" u="none" strike="noStrike" kern="1200" dirty="0">
                <a:solidFill>
                  <a:schemeClr val="tx1"/>
                </a:solidFill>
                <a:effectLst/>
                <a:latin typeface="+mn-lt"/>
                <a:ea typeface="+mn-ea"/>
                <a:cs typeface="+mn-cs"/>
              </a:rPr>
              <a:t> a different way</a:t>
            </a:r>
            <a:endParaRPr lang="en-US" dirty="0"/>
          </a:p>
          <a:p>
            <a:r>
              <a:rPr lang="en-US" dirty="0"/>
              <a:t>Congenital</a:t>
            </a:r>
            <a:r>
              <a:rPr lang="en-US" baseline="0" dirty="0"/>
              <a:t> adrenal hyperplasia</a:t>
            </a:r>
          </a:p>
          <a:p>
            <a:r>
              <a:rPr lang="en-US" baseline="0" dirty="0"/>
              <a:t>Androgen insensitivity syndrome</a:t>
            </a:r>
          </a:p>
          <a:p>
            <a:r>
              <a:rPr lang="en-US" baseline="0" dirty="0" err="1"/>
              <a:t>Klinefelters</a:t>
            </a:r>
            <a:endParaRPr lang="en-US" baseline="0" dirty="0"/>
          </a:p>
          <a:p>
            <a:r>
              <a:rPr lang="en-US" baseline="0" dirty="0"/>
              <a:t>Turners syndrome</a:t>
            </a:r>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19</a:t>
            </a:fld>
            <a:endParaRPr lang="en-US"/>
          </a:p>
        </p:txBody>
      </p:sp>
    </p:spTree>
    <p:extLst>
      <p:ext uri="{BB962C8B-B14F-4D97-AF65-F5344CB8AC3E}">
        <p14:creationId xmlns:p14="http://schemas.microsoft.com/office/powerpoint/2010/main" val="61953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20</a:t>
            </a:fld>
            <a:endParaRPr lang="en-US"/>
          </a:p>
        </p:txBody>
      </p:sp>
    </p:spTree>
    <p:extLst>
      <p:ext uri="{BB962C8B-B14F-4D97-AF65-F5344CB8AC3E}">
        <p14:creationId xmlns:p14="http://schemas.microsoft.com/office/powerpoint/2010/main" val="47199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audio" Target="../media/audio6.wav"/><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nswer">
    <p:spTree>
      <p:nvGrpSpPr>
        <p:cNvPr id="1" name=""/>
        <p:cNvGrpSpPr/>
        <p:nvPr/>
      </p:nvGrpSpPr>
      <p:grpSpPr>
        <a:xfrm>
          <a:off x="0" y="0"/>
          <a:ext cx="0" cy="0"/>
          <a:chOff x="0" y="0"/>
          <a:chExt cx="0" cy="0"/>
        </a:xfrm>
      </p:grpSpPr>
      <p:sp>
        <p:nvSpPr>
          <p:cNvPr id="2" name="Rectangle 1"/>
          <p:cNvSpPr/>
          <p:nvPr userDrawn="1"/>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3" name="Rectangle 2"/>
          <p:cNvSpPr/>
          <p:nvPr userDrawn="1"/>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userDrawn="1"/>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userDrawn="1"/>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userDrawn="1"/>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userDrawn="1"/>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userDrawn="1"/>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userDrawn="1"/>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userDrawn="1"/>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userDrawn="1"/>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userDrawn="1"/>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userDrawn="1"/>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userDrawn="1"/>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userDrawn="1"/>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userDrawn="1"/>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userDrawn="1"/>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userDrawn="1"/>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userDrawn="1"/>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TextBox 19"/>
          <p:cNvSpPr txBox="1"/>
          <p:nvPr userDrawn="1"/>
        </p:nvSpPr>
        <p:spPr bwMode="auto">
          <a:xfrm>
            <a:off x="4114800" y="5575756"/>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1" name="TextBox 20">
            <a:hlinkClick r:id="" action="ppaction://hlinkshowjump?jump=nextslide"/>
          </p:cNvPr>
          <p:cNvSpPr txBox="1"/>
          <p:nvPr userDrawn="1"/>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ANSWER</a:t>
            </a:r>
          </a:p>
          <a:p>
            <a:pPr algn="ctr">
              <a:spcBef>
                <a:spcPct val="0"/>
              </a:spcBef>
              <a:buFontTx/>
              <a:buNone/>
            </a:pPr>
            <a:r>
              <a:rPr lang="en-US" sz="800" dirty="0">
                <a:solidFill>
                  <a:schemeClr val="bg1"/>
                </a:solidFill>
                <a:latin typeface="Arial Black" pitchFamily="34" charset="0"/>
                <a:cs typeface="Arial" charset="0"/>
              </a:rPr>
              <a:t>(question)</a:t>
            </a:r>
          </a:p>
        </p:txBody>
      </p:sp>
    </p:spTree>
    <p:extLst>
      <p:ext uri="{BB962C8B-B14F-4D97-AF65-F5344CB8AC3E}">
        <p14:creationId xmlns:p14="http://schemas.microsoft.com/office/powerpoint/2010/main" val="5076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xit"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100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1000"/>
                            </p:stCondLst>
                            <p:childTnLst>
                              <p:par>
                                <p:cTn id="30" presetID="1" presetClass="exit" presetSubtype="0" fill="hold" grpId="0" nodeType="afterEffect">
                                  <p:stCondLst>
                                    <p:cond delay="100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1000"/>
                                  </p:stCondLst>
                                  <p:childTnLst>
                                    <p:set>
                                      <p:cBhvr>
                                        <p:cTn id="33" dur="1" fill="hold">
                                          <p:stCondLst>
                                            <p:cond delay="0"/>
                                          </p:stCondLst>
                                        </p:cTn>
                                        <p:tgtEl>
                                          <p:spTgt spid="14"/>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grpId="0" nodeType="afterEffect">
                                  <p:stCondLst>
                                    <p:cond delay="1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1000"/>
                                  </p:stCondLst>
                                  <p:childTnLst>
                                    <p:set>
                                      <p:cBhvr>
                                        <p:cTn id="38" dur="1" fill="hold">
                                          <p:stCondLst>
                                            <p:cond delay="0"/>
                                          </p:stCondLst>
                                        </p:cTn>
                                        <p:tgtEl>
                                          <p:spTgt spid="16"/>
                                        </p:tgtEl>
                                        <p:attrNameLst>
                                          <p:attrName>style.visibility</p:attrName>
                                        </p:attrNameLst>
                                      </p:cBhvr>
                                      <p:to>
                                        <p:strVal val="hidden"/>
                                      </p:to>
                                    </p:set>
                                  </p:childTnLst>
                                </p:cTn>
                              </p:par>
                            </p:childTnLst>
                          </p:cTn>
                        </p:par>
                        <p:par>
                          <p:cTn id="39" fill="hold">
                            <p:stCondLst>
                              <p:cond delay="3000"/>
                            </p:stCondLst>
                            <p:childTnLst>
                              <p:par>
                                <p:cTn id="40" presetID="1" presetClass="exit"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nodeType="withEffect">
                                  <p:stCondLst>
                                    <p:cond delay="1000"/>
                                  </p:stCondLst>
                                  <p:childTnLst>
                                    <p:set>
                                      <p:cBhvr>
                                        <p:cTn id="43" dur="1" fill="hold">
                                          <p:stCondLst>
                                            <p:cond delay="0"/>
                                          </p:stCondLst>
                                        </p:cTn>
                                        <p:tgtEl>
                                          <p:spTgt spid="18"/>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0" nodeType="afterEffect">
                                  <p:stCondLst>
                                    <p:cond delay="1000"/>
                                  </p:stCondLst>
                                  <p:childTnLst>
                                    <p:animEffect transition="out" filter="fade">
                                      <p:cBhvr>
                                        <p:cTn id="46" dur="1000"/>
                                        <p:tgtEl>
                                          <p:spTgt spid="19"/>
                                        </p:tgtEl>
                                      </p:cBhvr>
                                    </p:animEffect>
                                    <p:set>
                                      <p:cBhvr>
                                        <p:cTn id="4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 name="Jeopardy-ti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7" grpId="0" animBg="1"/>
      <p:bldP spid="17" grpId="1" animBg="1"/>
      <p:bldP spid="18" grpId="0" animBg="1"/>
      <p:bldP spid="19" grpId="0" animBg="1"/>
      <p:bldP spid="19" grpId="1" animBg="1"/>
      <p:bldP spid="2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Ques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1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95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baseline="0"/>
            </a:lvl1pPr>
          </a:lstStyle>
          <a:p>
            <a:r>
              <a:rPr lang="en-US" dirty="0"/>
              <a:t>Click to edit Master title style</a:t>
            </a:r>
          </a:p>
        </p:txBody>
      </p:sp>
      <p:sp>
        <p:nvSpPr>
          <p:cNvPr id="3" name="Content Placeholder 2"/>
          <p:cNvSpPr>
            <a:spLocks noGrp="1"/>
          </p:cNvSpPr>
          <p:nvPr>
            <p:ph idx="1"/>
          </p:nvPr>
        </p:nvSpPr>
        <p:spPr/>
        <p:txBody>
          <a:bodyPr/>
          <a:lstStyle>
            <a:lvl1pPr>
              <a:defRPr sz="3600" baseline="0"/>
            </a:lvl1pPr>
            <a:lvl2pPr>
              <a:defRPr sz="3300" baseline="0"/>
            </a:lvl2pPr>
            <a:lvl3pPr>
              <a:defRPr sz="3000" baseline="0"/>
            </a:lvl3pPr>
            <a:lvl4pPr>
              <a:defRPr sz="2700"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5F654659-BF09-164F-BBF5-EBB1CC59EDF2}"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1388-4F80-2F4C-BCFD-EDF7C17E5E39}" type="slidenum">
              <a:rPr lang="en-US" smtClean="0"/>
              <a:t>‹#›</a:t>
            </a:fld>
            <a:endParaRPr lang="en-US"/>
          </a:p>
        </p:txBody>
      </p:sp>
    </p:spTree>
    <p:extLst>
      <p:ext uri="{BB962C8B-B14F-4D97-AF65-F5344CB8AC3E}">
        <p14:creationId xmlns:p14="http://schemas.microsoft.com/office/powerpoint/2010/main" val="2431406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audio" Target="../media/audio4.wav"/><Relationship Id="rId12" Type="http://schemas.openxmlformats.org/officeDocument/2006/relationships/audio" Target="../media/audio5.wav"/><Relationship Id="rId13" Type="http://schemas.openxmlformats.org/officeDocument/2006/relationships/slide" Target="../slides/slide9.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audio" Target="../media/audio1.wav"/><Relationship Id="rId9" Type="http://schemas.openxmlformats.org/officeDocument/2006/relationships/audio" Target="../media/audio2.wav"/><Relationship Id="rId10" Type="http://schemas.openxmlformats.org/officeDocument/2006/relationships/audio" Target="../media/audio3.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grpSp>
        <p:nvGrpSpPr>
          <p:cNvPr id="1031" name="Group 20"/>
          <p:cNvGrpSpPr>
            <a:grpSpLocks/>
          </p:cNvGrpSpPr>
          <p:nvPr userDrawn="1"/>
        </p:nvGrpSpPr>
        <p:grpSpPr bwMode="auto">
          <a:xfrm>
            <a:off x="6172200" y="6172200"/>
            <a:ext cx="2643188" cy="534988"/>
            <a:chOff x="6172200" y="6172200"/>
            <a:chExt cx="2643188" cy="534544"/>
          </a:xfrm>
        </p:grpSpPr>
        <p:sp>
          <p:nvSpPr>
            <p:cNvPr id="22" name="Text Box 63"/>
            <p:cNvSpPr txBox="1">
              <a:spLocks noChangeArrowheads="1"/>
            </p:cNvSpPr>
            <p:nvPr/>
          </p:nvSpPr>
          <p:spPr bwMode="auto">
            <a:xfrm>
              <a:off x="74676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Cheer</a:t>
              </a:r>
            </a:p>
          </p:txBody>
        </p:sp>
        <p:sp>
          <p:nvSpPr>
            <p:cNvPr id="23" name="Text Box 64"/>
            <p:cNvSpPr txBox="1">
              <a:spLocks noChangeArrowheads="1"/>
            </p:cNvSpPr>
            <p:nvPr/>
          </p:nvSpPr>
          <p:spPr bwMode="auto">
            <a:xfrm>
              <a:off x="8229600" y="6491023"/>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Silence</a:t>
              </a:r>
            </a:p>
          </p:txBody>
        </p:sp>
        <p:sp>
          <p:nvSpPr>
            <p:cNvPr id="24" name="Text Box 65"/>
            <p:cNvSpPr txBox="1">
              <a:spLocks noChangeArrowheads="1"/>
            </p:cNvSpPr>
            <p:nvPr/>
          </p:nvSpPr>
          <p:spPr bwMode="auto">
            <a:xfrm>
              <a:off x="7062788"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Lose</a:t>
              </a:r>
            </a:p>
          </p:txBody>
        </p:sp>
        <p:sp>
          <p:nvSpPr>
            <p:cNvPr id="25" name="Text Box 67"/>
            <p:cNvSpPr txBox="1">
              <a:spLocks noChangeArrowheads="1"/>
            </p:cNvSpPr>
            <p:nvPr/>
          </p:nvSpPr>
          <p:spPr bwMode="auto">
            <a:xfrm>
              <a:off x="6629400" y="6491023"/>
              <a:ext cx="549275"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Timer</a:t>
              </a:r>
            </a:p>
          </p:txBody>
        </p:sp>
        <p:sp>
          <p:nvSpPr>
            <p:cNvPr id="26" name="Text Box 69"/>
            <p:cNvSpPr txBox="1">
              <a:spLocks noChangeArrowheads="1"/>
            </p:cNvSpPr>
            <p:nvPr/>
          </p:nvSpPr>
          <p:spPr bwMode="auto">
            <a:xfrm>
              <a:off x="7885113"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Boo</a:t>
              </a:r>
            </a:p>
          </p:txBody>
        </p:sp>
        <p:sp>
          <p:nvSpPr>
            <p:cNvPr id="27" name="AutoShape 60">
              <a:hlinkClick r:id="" action="ppaction://noaction" highlightClick="1">
                <a:snd r:embed="rId8" name="cheering1.wav"/>
              </a:hlinkClick>
            </p:cNvPr>
            <p:cNvSpPr>
              <a:spLocks noChangeArrowheads="1"/>
            </p:cNvSpPr>
            <p:nvPr/>
          </p:nvSpPr>
          <p:spPr bwMode="auto">
            <a:xfrm>
              <a:off x="7512050"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8" name="AutoShape 61">
              <a:hlinkClick r:id="" action="ppaction://noaction" highlightClick="1">
                <a:snd r:embed="rId9" name="tpirhorns.wav"/>
              </a:hlinkClick>
            </p:cNvPr>
            <p:cNvSpPr>
              <a:spLocks noChangeArrowheads="1"/>
            </p:cNvSpPr>
            <p:nvPr/>
          </p:nvSpPr>
          <p:spPr bwMode="auto">
            <a:xfrm>
              <a:off x="7102475"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9" name="AutoShape 62">
              <a:hlinkClick r:id="" action="ppaction://noaction" highlightClick="1" endSnd="1"/>
            </p:cNvPr>
            <p:cNvSpPr>
              <a:spLocks noChangeArrowheads="1"/>
            </p:cNvSpPr>
            <p:nvPr/>
          </p:nvSpPr>
          <p:spPr bwMode="auto">
            <a:xfrm>
              <a:off x="8328025" y="6172200"/>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0" name="AutoShape 66">
              <a:hlinkClick r:id="" action="ppaction://noaction" highlightClick="1">
                <a:snd r:embed="rId10" name="30 Second Timer With Jeopardy Thinking Music.wav"/>
              </a:hlinkClick>
            </p:cNvPr>
            <p:cNvSpPr>
              <a:spLocks noChangeArrowheads="1"/>
            </p:cNvSpPr>
            <p:nvPr/>
          </p:nvSpPr>
          <p:spPr bwMode="auto">
            <a:xfrm>
              <a:off x="6707188"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1" name="AutoShape 68">
              <a:hlinkClick r:id="" action="ppaction://noaction" highlightClick="1">
                <a:snd r:embed="rId11" name="boo3.wav"/>
              </a:hlinkClick>
            </p:cNvPr>
            <p:cNvSpPr>
              <a:spLocks noChangeArrowheads="1"/>
            </p:cNvSpPr>
            <p:nvPr/>
          </p:nvSpPr>
          <p:spPr bwMode="auto">
            <a:xfrm>
              <a:off x="7924800"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2" name="AutoShape 61">
              <a:hlinkClick r:id="" action="ppaction://noaction" highlightClick="1">
                <a:snd r:embed="rId12" name="Jeopardy Intro 1.wav"/>
              </a:hlinkClick>
            </p:cNvPr>
            <p:cNvSpPr>
              <a:spLocks noChangeArrowheads="1"/>
            </p:cNvSpPr>
            <p:nvPr/>
          </p:nvSpPr>
          <p:spPr bwMode="auto">
            <a:xfrm>
              <a:off x="6288088"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3" name="Text Box 65"/>
            <p:cNvSpPr txBox="1">
              <a:spLocks noChangeArrowheads="1"/>
            </p:cNvSpPr>
            <p:nvPr/>
          </p:nvSpPr>
          <p:spPr bwMode="auto">
            <a:xfrm>
              <a:off x="61722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Theme</a:t>
              </a:r>
            </a:p>
          </p:txBody>
        </p:sp>
      </p:grpSp>
      <p:pic>
        <p:nvPicPr>
          <p:cNvPr id="1032" name="Picture 2">
            <a:hlinkClick r:id="rId13" action="ppaction://hlinksldjump"/>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268788" y="5986463"/>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609600" y="7239000"/>
            <a:ext cx="1866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5" r:id="rId1"/>
    <p:sldLayoutId id="2147483719" r:id="rId2"/>
    <p:sldLayoutId id="2147483713" r:id="rId3"/>
    <p:sldLayoutId id="2147483724" r:id="rId4"/>
    <p:sldLayoutId id="2147483726"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9.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audio" Target="../media/audio3.wav"/></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drugabuse.gov/publications/" TargetMode="External"/><Relationship Id="rId4" Type="http://schemas.openxmlformats.org/officeDocument/2006/relationships/hyperlink" Target="https://doi.org/10.1016/S1474-4422(11)70109-0" TargetMode="External"/><Relationship Id="rId5" Type="http://schemas.openxmlformats.org/officeDocument/2006/relationships/hyperlink" Target="https://www.cdc.gov/pregnancy/meds/" TargetMode="External"/><Relationship Id="rId1" Type="http://schemas.openxmlformats.org/officeDocument/2006/relationships/slideLayout" Target="../slideLayouts/slideLayout2.xml"/><Relationship Id="rId2" Type="http://schemas.openxmlformats.org/officeDocument/2006/relationships/hyperlink" Target="http://www.soc.ucsb.edu/sexinfo/article/caus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20" Type="http://schemas.openxmlformats.org/officeDocument/2006/relationships/slide" Target="slide104.xml"/><Relationship Id="rId21" Type="http://schemas.openxmlformats.org/officeDocument/2006/relationships/slide" Target="slide20.xml"/><Relationship Id="rId22" Type="http://schemas.openxmlformats.org/officeDocument/2006/relationships/slide" Target="slide40.xml"/><Relationship Id="rId23" Type="http://schemas.openxmlformats.org/officeDocument/2006/relationships/slide" Target="slide58.xml"/><Relationship Id="rId24" Type="http://schemas.openxmlformats.org/officeDocument/2006/relationships/slide" Target="slide74.xml"/><Relationship Id="rId25" Type="http://schemas.openxmlformats.org/officeDocument/2006/relationships/slide" Target="slide90.xml"/><Relationship Id="rId26" Type="http://schemas.openxmlformats.org/officeDocument/2006/relationships/slide" Target="slide108.xml"/><Relationship Id="rId27" Type="http://schemas.openxmlformats.org/officeDocument/2006/relationships/slide" Target="slide23.xml"/><Relationship Id="rId28" Type="http://schemas.openxmlformats.org/officeDocument/2006/relationships/slide" Target="slide43.xml"/><Relationship Id="rId29" Type="http://schemas.openxmlformats.org/officeDocument/2006/relationships/slide" Target="slide61.xm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slide" Target="slide10.xml"/><Relationship Id="rId5" Type="http://schemas.openxmlformats.org/officeDocument/2006/relationships/slide" Target="slide46.xml"/><Relationship Id="rId30" Type="http://schemas.openxmlformats.org/officeDocument/2006/relationships/slide" Target="slide77.xml"/><Relationship Id="rId31" Type="http://schemas.openxmlformats.org/officeDocument/2006/relationships/slide" Target="slide95.xml"/><Relationship Id="rId32" Type="http://schemas.openxmlformats.org/officeDocument/2006/relationships/slide" Target="slide111.xml"/><Relationship Id="rId9" Type="http://schemas.openxmlformats.org/officeDocument/2006/relationships/slide" Target="slide15.xml"/><Relationship Id="rId6" Type="http://schemas.openxmlformats.org/officeDocument/2006/relationships/slide" Target="slide66.xml"/><Relationship Id="rId7" Type="http://schemas.openxmlformats.org/officeDocument/2006/relationships/slide" Target="slide81.xml"/><Relationship Id="rId8" Type="http://schemas.openxmlformats.org/officeDocument/2006/relationships/slide" Target="slide99.xml"/><Relationship Id="rId33" Type="http://schemas.openxmlformats.org/officeDocument/2006/relationships/slide" Target="slide114.xml"/><Relationship Id="rId34" Type="http://schemas.openxmlformats.org/officeDocument/2006/relationships/slide" Target="slide29.xml"/><Relationship Id="rId10" Type="http://schemas.openxmlformats.org/officeDocument/2006/relationships/slide" Target="slide32.xml"/><Relationship Id="rId11" Type="http://schemas.openxmlformats.org/officeDocument/2006/relationships/slide" Target="slide50.xml"/><Relationship Id="rId12" Type="http://schemas.openxmlformats.org/officeDocument/2006/relationships/slide" Target="slide68.xml"/><Relationship Id="rId13" Type="http://schemas.openxmlformats.org/officeDocument/2006/relationships/slide" Target="slide83.xml"/><Relationship Id="rId14" Type="http://schemas.openxmlformats.org/officeDocument/2006/relationships/slide" Target="slide101.xml"/><Relationship Id="rId15" Type="http://schemas.openxmlformats.org/officeDocument/2006/relationships/slide" Target="slide18.xml"/><Relationship Id="rId16" Type="http://schemas.openxmlformats.org/officeDocument/2006/relationships/slide" Target="slide37.xml"/><Relationship Id="rId17" Type="http://schemas.openxmlformats.org/officeDocument/2006/relationships/slide" Target="slide53.xml"/><Relationship Id="rId18" Type="http://schemas.openxmlformats.org/officeDocument/2006/relationships/slide" Target="slide71.xml"/><Relationship Id="rId19" Type="http://schemas.openxmlformats.org/officeDocument/2006/relationships/slide" Target="slide8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audio7.wav"/><Relationship Id="rId3" Type="http://schemas.openxmlformats.org/officeDocument/2006/relationships/image" Target="../media/image3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001712" y="634306"/>
            <a:ext cx="70866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7200" b="1" i="1" dirty="0">
                <a:solidFill>
                  <a:schemeClr val="bg1"/>
                </a:solidFill>
                <a:latin typeface="Impact" charset="0"/>
                <a:ea typeface="Impact" charset="0"/>
                <a:cs typeface="Impact" charset="0"/>
              </a:rPr>
              <a:t>SAEM Jeopardy</a:t>
            </a:r>
          </a:p>
          <a:p>
            <a:pPr algn="ctr">
              <a:spcBef>
                <a:spcPct val="0"/>
              </a:spcBef>
              <a:buFontTx/>
              <a:buNone/>
            </a:pPr>
            <a:r>
              <a:rPr lang="en-US" sz="7200" b="1" i="1" dirty="0">
                <a:solidFill>
                  <a:schemeClr val="bg1"/>
                </a:solidFill>
                <a:latin typeface="Impact" charset="0"/>
                <a:ea typeface="Impact" charset="0"/>
                <a:cs typeface="Impact" charset="0"/>
              </a:rPr>
              <a:t>2018</a:t>
            </a:r>
          </a:p>
          <a:p>
            <a:pPr algn="ctr">
              <a:spcBef>
                <a:spcPct val="0"/>
              </a:spcBef>
              <a:buFontTx/>
              <a:buNone/>
            </a:pPr>
            <a:r>
              <a:rPr lang="en-US" sz="3200" b="1" i="1" dirty="0">
                <a:solidFill>
                  <a:schemeClr val="bg1"/>
                </a:solidFill>
                <a:latin typeface="Impact" charset="0"/>
                <a:ea typeface="Impact" charset="0"/>
                <a:cs typeface="Impact" charset="0"/>
              </a:rPr>
              <a:t>Presented by</a:t>
            </a:r>
          </a:p>
          <a:p>
            <a:pPr algn="ctr">
              <a:spcBef>
                <a:spcPct val="0"/>
              </a:spcBef>
              <a:buFontTx/>
              <a:buNone/>
            </a:pPr>
            <a:r>
              <a:rPr lang="en-US" sz="3000" b="1" i="1" dirty="0">
                <a:solidFill>
                  <a:schemeClr val="bg1"/>
                </a:solidFill>
                <a:latin typeface="Impact" charset="0"/>
                <a:ea typeface="Impact" charset="0"/>
                <a:cs typeface="Impact" charset="0"/>
              </a:rPr>
              <a:t>Sex &amp; Gender in  EM Interest Group</a:t>
            </a:r>
          </a:p>
          <a:p>
            <a:pPr algn="ctr">
              <a:spcBef>
                <a:spcPct val="0"/>
              </a:spcBef>
              <a:buFontTx/>
              <a:buNone/>
            </a:pPr>
            <a:r>
              <a:rPr lang="en-US" sz="3000" b="1" i="1" dirty="0">
                <a:solidFill>
                  <a:schemeClr val="bg1"/>
                </a:solidFill>
                <a:latin typeface="Impact" charset="0"/>
                <a:ea typeface="Impact" charset="0"/>
                <a:cs typeface="Impact" charset="0"/>
              </a:rPr>
              <a:t>Academy for Women in Academic EM</a:t>
            </a:r>
          </a:p>
          <a:p>
            <a:pPr algn="ctr">
              <a:spcBef>
                <a:spcPct val="0"/>
              </a:spcBef>
              <a:buFontTx/>
              <a:buNone/>
            </a:pPr>
            <a:r>
              <a:rPr lang="en-US" sz="3000" b="1" i="1" dirty="0">
                <a:solidFill>
                  <a:schemeClr val="bg1"/>
                </a:solidFill>
                <a:latin typeface="Impact" charset="0"/>
                <a:ea typeface="Impact" charset="0"/>
                <a:cs typeface="Impact" charset="0"/>
              </a:rPr>
              <a:t>Academy for Diversity and Inclusion in EM</a:t>
            </a:r>
          </a:p>
          <a:p>
            <a:pPr algn="ctr">
              <a:spcBef>
                <a:spcPct val="0"/>
              </a:spcBef>
              <a:buFontTx/>
              <a:buNone/>
            </a:pPr>
            <a:r>
              <a:rPr lang="en-US" sz="3000" b="1" i="1" dirty="0">
                <a:solidFill>
                  <a:schemeClr val="bg1"/>
                </a:solidFill>
                <a:latin typeface="Impact" charset="0"/>
                <a:ea typeface="Impact" charset="0"/>
                <a:cs typeface="Impact" charset="0"/>
              </a:rPr>
              <a:t>Created by  Jeannette Wolfe, MD</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30545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838200" y="600671"/>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This refers to one’s  chromosomal and hormonal make up </a:t>
            </a:r>
          </a:p>
        </p:txBody>
      </p:sp>
      <p:sp>
        <p:nvSpPr>
          <p:cNvPr id="3" name="Oval 2"/>
          <p:cNvSpPr/>
          <p:nvPr/>
        </p:nvSpPr>
        <p:spPr bwMode="auto">
          <a:xfrm>
            <a:off x="4087812" y="5943600"/>
            <a:ext cx="914400" cy="914400"/>
          </a:xfrm>
          <a:prstGeom prst="ellips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990600" y="2209800"/>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err="1">
                <a:solidFill>
                  <a:schemeClr val="bg1"/>
                </a:solidFill>
                <a:latin typeface="Arial Black" pitchFamily="34" charset="0"/>
                <a:cs typeface="Arial" charset="0"/>
              </a:rPr>
              <a:t>Brugada’s</a:t>
            </a:r>
            <a:r>
              <a:rPr lang="en-US" sz="4000" dirty="0">
                <a:solidFill>
                  <a:schemeClr val="bg1"/>
                </a:solidFill>
                <a:latin typeface="Arial Black" pitchFamily="34" charset="0"/>
                <a:cs typeface="Arial" charset="0"/>
              </a:rPr>
              <a:t> Syndrome</a:t>
            </a:r>
          </a:p>
        </p:txBody>
      </p:sp>
      <p:sp>
        <p:nvSpPr>
          <p:cNvPr id="4" name="TextBox 3">
            <a:extLst>
              <a:ext uri="{FF2B5EF4-FFF2-40B4-BE49-F238E27FC236}">
                <a16:creationId xmlns:a16="http://schemas.microsoft.com/office/drawing/2014/main" xmlns="" id="{5EA869A9-FEF1-1544-A6F3-EC24DDDE4763}"/>
              </a:ext>
            </a:extLst>
          </p:cNvPr>
          <p:cNvSpPr txBox="1"/>
          <p:nvPr/>
        </p:nvSpPr>
        <p:spPr bwMode="auto">
          <a:xfrm>
            <a:off x="609600" y="5029200"/>
            <a:ext cx="716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Shimizu J Cardiovascular Electrophysiology 2007</a:t>
            </a:r>
          </a:p>
        </p:txBody>
      </p:sp>
    </p:spTree>
    <p:extLst>
      <p:ext uri="{BB962C8B-B14F-4D97-AF65-F5344CB8AC3E}">
        <p14:creationId xmlns:p14="http://schemas.microsoft.com/office/powerpoint/2010/main" val="14171267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bwMode="auto">
          <a:xfrm>
            <a:off x="685800" y="2759571"/>
            <a:ext cx="807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 </a:t>
            </a:r>
          </a:p>
        </p:txBody>
      </p:sp>
      <p:sp>
        <p:nvSpPr>
          <p:cNvPr id="4" name="TextBox 3">
            <a:extLst>
              <a:ext uri="{FF2B5EF4-FFF2-40B4-BE49-F238E27FC236}">
                <a16:creationId xmlns:a16="http://schemas.microsoft.com/office/drawing/2014/main" xmlns="" id="{1F9ACA11-0C2B-324A-A1D9-8976A6007418}"/>
              </a:ext>
            </a:extLst>
          </p:cNvPr>
          <p:cNvSpPr txBox="1"/>
          <p:nvPr/>
        </p:nvSpPr>
        <p:spPr bwMode="auto">
          <a:xfrm>
            <a:off x="1219200" y="642879"/>
            <a:ext cx="7239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The acronym SCAD stands for this STEMI mimicker that affects younger women who are often postpartum and without cardiac risk factors</a:t>
            </a:r>
          </a:p>
        </p:txBody>
      </p:sp>
    </p:spTree>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4B7300-1670-3D48-BEBB-FC8EBBA59545}"/>
              </a:ext>
            </a:extLst>
          </p:cNvPr>
          <p:cNvSpPr txBox="1"/>
          <p:nvPr/>
        </p:nvSpPr>
        <p:spPr bwMode="auto">
          <a:xfrm>
            <a:off x="1219200" y="1117074"/>
            <a:ext cx="6705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6000" dirty="0">
                <a:solidFill>
                  <a:srgbClr val="FF0000"/>
                </a:solidFill>
                <a:latin typeface="Arial Black" pitchFamily="34" charset="0"/>
                <a:cs typeface="Arial" charset="0"/>
              </a:rPr>
              <a:t>S</a:t>
            </a:r>
            <a:r>
              <a:rPr lang="en-US" sz="6000" dirty="0">
                <a:solidFill>
                  <a:schemeClr val="bg1"/>
                </a:solidFill>
                <a:latin typeface="Arial Black" pitchFamily="34" charset="0"/>
                <a:cs typeface="Arial" charset="0"/>
              </a:rPr>
              <a:t>pontaneous </a:t>
            </a:r>
            <a:r>
              <a:rPr lang="en-US" sz="6000" dirty="0">
                <a:solidFill>
                  <a:srgbClr val="FF0000"/>
                </a:solidFill>
                <a:latin typeface="Arial Black" pitchFamily="34" charset="0"/>
                <a:cs typeface="Arial" charset="0"/>
              </a:rPr>
              <a:t>C</a:t>
            </a:r>
            <a:r>
              <a:rPr lang="en-US" sz="6000" dirty="0">
                <a:solidFill>
                  <a:schemeClr val="bg1"/>
                </a:solidFill>
                <a:latin typeface="Arial Black" pitchFamily="34" charset="0"/>
                <a:cs typeface="Arial" charset="0"/>
              </a:rPr>
              <a:t>oronary</a:t>
            </a:r>
          </a:p>
          <a:p>
            <a:pPr>
              <a:spcBef>
                <a:spcPct val="0"/>
              </a:spcBef>
              <a:buFontTx/>
              <a:buNone/>
            </a:pPr>
            <a:r>
              <a:rPr lang="en-US" sz="6000" dirty="0">
                <a:solidFill>
                  <a:srgbClr val="FF0000"/>
                </a:solidFill>
                <a:latin typeface="Arial Black" pitchFamily="34" charset="0"/>
                <a:cs typeface="Arial" charset="0"/>
              </a:rPr>
              <a:t>A</a:t>
            </a:r>
            <a:r>
              <a:rPr lang="en-US" sz="6000" dirty="0">
                <a:solidFill>
                  <a:schemeClr val="bg1"/>
                </a:solidFill>
                <a:latin typeface="Arial Black" pitchFamily="34" charset="0"/>
                <a:cs typeface="Arial" charset="0"/>
              </a:rPr>
              <a:t>rtery</a:t>
            </a:r>
          </a:p>
          <a:p>
            <a:pPr>
              <a:spcBef>
                <a:spcPct val="0"/>
              </a:spcBef>
              <a:buFontTx/>
              <a:buNone/>
            </a:pPr>
            <a:r>
              <a:rPr lang="en-US" sz="6000" dirty="0">
                <a:solidFill>
                  <a:srgbClr val="FF0000"/>
                </a:solidFill>
                <a:latin typeface="Arial Black" pitchFamily="34" charset="0"/>
                <a:cs typeface="Arial" charset="0"/>
              </a:rPr>
              <a:t>D</a:t>
            </a:r>
            <a:r>
              <a:rPr lang="en-US" sz="6000" dirty="0">
                <a:solidFill>
                  <a:schemeClr val="bg1"/>
                </a:solidFill>
                <a:latin typeface="Arial Black" pitchFamily="34" charset="0"/>
                <a:cs typeface="Arial" charset="0"/>
              </a:rPr>
              <a:t>issection</a:t>
            </a:r>
          </a:p>
        </p:txBody>
      </p:sp>
      <p:sp>
        <p:nvSpPr>
          <p:cNvPr id="4" name="Oval 3">
            <a:extLst>
              <a:ext uri="{FF2B5EF4-FFF2-40B4-BE49-F238E27FC236}">
                <a16:creationId xmlns:a16="http://schemas.microsoft.com/office/drawing/2014/main" xmlns="" id="{DE9FE468-07E4-A64F-8D49-BE6E3BBB2B12}"/>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8311D62C-A598-3B47-9845-28FABE5C81F7}"/>
              </a:ext>
            </a:extLst>
          </p:cNvPr>
          <p:cNvSpPr txBox="1"/>
          <p:nvPr/>
        </p:nvSpPr>
        <p:spPr bwMode="auto">
          <a:xfrm>
            <a:off x="7620000" y="552825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42185587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30212" y="5453027"/>
            <a:ext cx="731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sz="2000" b="1" dirty="0">
                <a:solidFill>
                  <a:schemeClr val="bg1"/>
                </a:solidFill>
                <a:latin typeface="Arial Black" charset="0"/>
                <a:ea typeface="Arial" charset="0"/>
                <a:cs typeface="Arial" charset="0"/>
              </a:rPr>
              <a:t>Photo </a:t>
            </a:r>
            <a:r>
              <a:rPr lang="en-US" sz="2000" b="1" dirty="0" err="1">
                <a:solidFill>
                  <a:schemeClr val="bg1"/>
                </a:solidFill>
                <a:latin typeface="Arial Black" charset="0"/>
                <a:ea typeface="Arial" charset="0"/>
                <a:cs typeface="Arial" charset="0"/>
              </a:rPr>
              <a:t>womenfitness.net</a:t>
            </a:r>
            <a:endParaRPr lang="en-US" sz="2000" b="1" dirty="0">
              <a:solidFill>
                <a:schemeClr val="bg1"/>
              </a:solidFill>
              <a:latin typeface="Arial Black" charset="0"/>
              <a:ea typeface="Arial" charset="0"/>
              <a:cs typeface="Arial" charset="0"/>
            </a:endParaRPr>
          </a:p>
        </p:txBody>
      </p:sp>
      <p:sp>
        <p:nvSpPr>
          <p:cNvPr id="3" name="TextBox 2"/>
          <p:cNvSpPr txBox="1"/>
          <p:nvPr/>
        </p:nvSpPr>
        <p:spPr bwMode="auto">
          <a:xfrm>
            <a:off x="2943442" y="3771561"/>
            <a:ext cx="184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4" name="TextBox 3"/>
          <p:cNvSpPr txBox="1"/>
          <p:nvPr/>
        </p:nvSpPr>
        <p:spPr bwMode="auto">
          <a:xfrm>
            <a:off x="-2305214" y="4210473"/>
            <a:ext cx="184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7" name="TextBox 6">
            <a:extLst>
              <a:ext uri="{FF2B5EF4-FFF2-40B4-BE49-F238E27FC236}">
                <a16:creationId xmlns:a16="http://schemas.microsoft.com/office/drawing/2014/main" xmlns="" id="{D9C3CD3F-CAF8-AF45-9917-F754BD8574CC}"/>
              </a:ext>
            </a:extLst>
          </p:cNvPr>
          <p:cNvSpPr txBox="1"/>
          <p:nvPr/>
        </p:nvSpPr>
        <p:spPr bwMode="auto">
          <a:xfrm>
            <a:off x="1066800" y="159952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pic>
        <p:nvPicPr>
          <p:cNvPr id="12" name="Picture 11">
            <a:extLst>
              <a:ext uri="{FF2B5EF4-FFF2-40B4-BE49-F238E27FC236}">
                <a16:creationId xmlns:a16="http://schemas.microsoft.com/office/drawing/2014/main" xmlns="" id="{E68275D4-6C89-0043-977D-24658FBDE4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663036"/>
            <a:ext cx="7772400" cy="3789991"/>
          </a:xfrm>
          <a:prstGeom prst="rect">
            <a:avLst/>
          </a:prstGeom>
        </p:spPr>
      </p:pic>
      <p:sp>
        <p:nvSpPr>
          <p:cNvPr id="13" name="TextBox 12">
            <a:extLst>
              <a:ext uri="{FF2B5EF4-FFF2-40B4-BE49-F238E27FC236}">
                <a16:creationId xmlns:a16="http://schemas.microsoft.com/office/drawing/2014/main" xmlns="" id="{1B780A37-9ADA-4748-844B-6757938ECCA7}"/>
              </a:ext>
            </a:extLst>
          </p:cNvPr>
          <p:cNvSpPr txBox="1"/>
          <p:nvPr/>
        </p:nvSpPr>
        <p:spPr bwMode="auto">
          <a:xfrm>
            <a:off x="2362200" y="845469"/>
            <a:ext cx="5562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3200" dirty="0">
                <a:solidFill>
                  <a:schemeClr val="bg1"/>
                </a:solidFill>
                <a:latin typeface="Arial Black" pitchFamily="34" charset="0"/>
                <a:cs typeface="Arial" charset="0"/>
              </a:rPr>
              <a:t>Stenting may worsen</a:t>
            </a:r>
          </a:p>
          <a:p>
            <a:pPr algn="ctr">
              <a:spcBef>
                <a:spcPct val="0"/>
              </a:spcBef>
              <a:buFontTx/>
              <a:buNone/>
            </a:pPr>
            <a:endParaRPr lang="en-US" sz="6000" dirty="0">
              <a:solidFill>
                <a:schemeClr val="bg1"/>
              </a:solidFill>
              <a:latin typeface="Arial Black" pitchFamily="34" charset="0"/>
              <a:cs typeface="Arial"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5"/>
          <p:cNvSpPr txBox="1">
            <a:spLocks noChangeArrowheads="1"/>
          </p:cNvSpPr>
          <p:nvPr/>
        </p:nvSpPr>
        <p:spPr bwMode="auto">
          <a:xfrm>
            <a:off x="838200" y="958336"/>
            <a:ext cx="75660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400" dirty="0">
                <a:solidFill>
                  <a:schemeClr val="bg1"/>
                </a:solidFill>
                <a:latin typeface="Arial Black" pitchFamily="34" charset="0"/>
                <a:cs typeface="Arial" charset="0"/>
              </a:rPr>
              <a:t>By developing a standardized STEMI protocol Cleveland Clinic dramatically decreased their _______ gap in 30 day mortality</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6000" dirty="0">
              <a:solidFill>
                <a:schemeClr val="bg1"/>
              </a:solidFill>
              <a:latin typeface="Arial Black" pitchFamily="34" charset="0"/>
              <a:cs typeface="Arial" charset="0"/>
            </a:endParaRPr>
          </a:p>
        </p:txBody>
      </p:sp>
      <p:sp>
        <p:nvSpPr>
          <p:cNvPr id="2" name="TextBox 1">
            <a:extLst>
              <a:ext uri="{FF2B5EF4-FFF2-40B4-BE49-F238E27FC236}">
                <a16:creationId xmlns:a16="http://schemas.microsoft.com/office/drawing/2014/main" xmlns="" id="{5AA823B8-15B1-CA4C-B74F-7F38E9DC2858}"/>
              </a:ext>
            </a:extLst>
          </p:cNvPr>
          <p:cNvSpPr txBox="1"/>
          <p:nvPr/>
        </p:nvSpPr>
        <p:spPr bwMode="auto">
          <a:xfrm>
            <a:off x="1828800" y="1909450"/>
            <a:ext cx="548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Gender Gap</a:t>
            </a:r>
          </a:p>
        </p:txBody>
      </p:sp>
      <p:sp>
        <p:nvSpPr>
          <p:cNvPr id="3" name="TextBox 2">
            <a:extLst>
              <a:ext uri="{FF2B5EF4-FFF2-40B4-BE49-F238E27FC236}">
                <a16:creationId xmlns:a16="http://schemas.microsoft.com/office/drawing/2014/main" xmlns="" id="{ACA54E21-C964-8047-80DF-2A35EBE11B89}"/>
              </a:ext>
            </a:extLst>
          </p:cNvPr>
          <p:cNvSpPr txBox="1"/>
          <p:nvPr/>
        </p:nvSpPr>
        <p:spPr bwMode="auto">
          <a:xfrm>
            <a:off x="7696200" y="54102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5" name="Oval 4">
            <a:extLst>
              <a:ext uri="{FF2B5EF4-FFF2-40B4-BE49-F238E27FC236}">
                <a16:creationId xmlns:a16="http://schemas.microsoft.com/office/drawing/2014/main" xmlns="" id="{FF1B70B8-921A-D148-82F6-F2C0067BA63E}"/>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CD5917-6B98-4549-8319-C5B36C5541CC}"/>
              </a:ext>
            </a:extLst>
          </p:cNvPr>
          <p:cNvPicPr>
            <a:picLocks noChangeAspect="1"/>
          </p:cNvPicPr>
          <p:nvPr/>
        </p:nvPicPr>
        <p:blipFill>
          <a:blip r:embed="rId3"/>
          <a:stretch>
            <a:fillRect/>
          </a:stretch>
        </p:blipFill>
        <p:spPr>
          <a:xfrm>
            <a:off x="761999" y="1743774"/>
            <a:ext cx="7696779" cy="3742625"/>
          </a:xfrm>
          <a:prstGeom prst="rect">
            <a:avLst/>
          </a:prstGeom>
        </p:spPr>
      </p:pic>
      <p:sp>
        <p:nvSpPr>
          <p:cNvPr id="3" name="TextBox 2">
            <a:extLst>
              <a:ext uri="{FF2B5EF4-FFF2-40B4-BE49-F238E27FC236}">
                <a16:creationId xmlns:a16="http://schemas.microsoft.com/office/drawing/2014/main" xmlns="" id="{6A05ED1D-026B-2646-8E96-0A6680879940}"/>
              </a:ext>
            </a:extLst>
          </p:cNvPr>
          <p:cNvSpPr txBox="1"/>
          <p:nvPr/>
        </p:nvSpPr>
        <p:spPr bwMode="auto">
          <a:xfrm>
            <a:off x="609600" y="5576500"/>
            <a:ext cx="266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200" dirty="0">
                <a:solidFill>
                  <a:schemeClr val="bg1"/>
                </a:solidFill>
                <a:latin typeface="Arial Black" pitchFamily="34" charset="0"/>
                <a:cs typeface="Arial" charset="0"/>
              </a:rPr>
              <a:t>Cleveland Clinic Consult QD</a:t>
            </a:r>
          </a:p>
        </p:txBody>
      </p:sp>
      <p:sp>
        <p:nvSpPr>
          <p:cNvPr id="4" name="TextBox 3">
            <a:extLst>
              <a:ext uri="{FF2B5EF4-FFF2-40B4-BE49-F238E27FC236}">
                <a16:creationId xmlns:a16="http://schemas.microsoft.com/office/drawing/2014/main" xmlns="" id="{5633FD70-BF3D-074C-91EA-25B44167EC2B}"/>
              </a:ext>
            </a:extLst>
          </p:cNvPr>
          <p:cNvSpPr txBox="1"/>
          <p:nvPr/>
        </p:nvSpPr>
        <p:spPr bwMode="auto">
          <a:xfrm>
            <a:off x="1066799" y="642492"/>
            <a:ext cx="739197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err="1">
                <a:solidFill>
                  <a:schemeClr val="bg1"/>
                </a:solidFill>
                <a:latin typeface="Arial Black" pitchFamily="34" charset="0"/>
                <a:cs typeface="Arial" charset="0"/>
              </a:rPr>
              <a:t>Huded</a:t>
            </a:r>
            <a:r>
              <a:rPr lang="en-US" sz="3200" dirty="0">
                <a:solidFill>
                  <a:schemeClr val="bg1"/>
                </a:solidFill>
                <a:latin typeface="Arial Black" pitchFamily="34" charset="0"/>
                <a:cs typeface="Arial" charset="0"/>
              </a:rPr>
              <a:t> J Am Coll Cardiology 2018</a:t>
            </a:r>
          </a:p>
        </p:txBody>
      </p:sp>
      <p:sp>
        <p:nvSpPr>
          <p:cNvPr id="5" name="Oval 4">
            <a:extLst>
              <a:ext uri="{FF2B5EF4-FFF2-40B4-BE49-F238E27FC236}">
                <a16:creationId xmlns:a16="http://schemas.microsoft.com/office/drawing/2014/main" xmlns="" id="{7A732B53-AE02-6641-9827-E9E1B3FDF141}"/>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49F2FEB7-1C0D-4B42-B67A-11244158D5DC}"/>
              </a:ext>
            </a:extLst>
          </p:cNvPr>
          <p:cNvSpPr txBox="1"/>
          <p:nvPr/>
        </p:nvSpPr>
        <p:spPr bwMode="auto">
          <a:xfrm>
            <a:off x="7620000" y="5453389"/>
            <a:ext cx="1143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20554642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AD6F96E-01EA-8143-8FF3-0CD4619FDD06}"/>
              </a:ext>
            </a:extLst>
          </p:cNvPr>
          <p:cNvSpPr txBox="1"/>
          <p:nvPr/>
        </p:nvSpPr>
        <p:spPr bwMode="auto">
          <a:xfrm>
            <a:off x="914400" y="762000"/>
            <a:ext cx="7543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Protocol</a:t>
            </a:r>
          </a:p>
          <a:p>
            <a:pPr>
              <a:spcBef>
                <a:spcPct val="0"/>
              </a:spcBef>
              <a:buFontTx/>
              <a:buNone/>
            </a:pPr>
            <a:endParaRPr lang="en-US" sz="4400" dirty="0">
              <a:solidFill>
                <a:schemeClr val="bg1"/>
              </a:solidFill>
              <a:latin typeface="Arial Black" pitchFamily="34" charset="0"/>
              <a:cs typeface="Arial" charset="0"/>
            </a:endParaRPr>
          </a:p>
          <a:p>
            <a:pPr marL="457200" indent="-457200">
              <a:spcBef>
                <a:spcPct val="0"/>
              </a:spcBef>
              <a:buFontTx/>
              <a:buChar char="-"/>
            </a:pPr>
            <a:r>
              <a:rPr lang="en-US" sz="3200" dirty="0">
                <a:solidFill>
                  <a:schemeClr val="bg1"/>
                </a:solidFill>
                <a:latin typeface="Arial Black" pitchFamily="34" charset="0"/>
                <a:cs typeface="Arial" charset="0"/>
              </a:rPr>
              <a:t>Standardized </a:t>
            </a:r>
            <a:r>
              <a:rPr lang="en-US" sz="3200" dirty="0" err="1">
                <a:solidFill>
                  <a:schemeClr val="bg1"/>
                </a:solidFill>
                <a:latin typeface="Arial Black" pitchFamily="34" charset="0"/>
                <a:cs typeface="Arial" charset="0"/>
              </a:rPr>
              <a:t>cath</a:t>
            </a:r>
            <a:r>
              <a:rPr lang="en-US" sz="3200" dirty="0">
                <a:solidFill>
                  <a:schemeClr val="bg1"/>
                </a:solidFill>
                <a:latin typeface="Arial Black" pitchFamily="34" charset="0"/>
                <a:cs typeface="Arial" charset="0"/>
              </a:rPr>
              <a:t> activation</a:t>
            </a:r>
          </a:p>
          <a:p>
            <a:pPr marL="457200" indent="-457200">
              <a:spcBef>
                <a:spcPct val="0"/>
              </a:spcBef>
              <a:buFontTx/>
              <a:buChar char="-"/>
            </a:pPr>
            <a:r>
              <a:rPr lang="en-US" sz="3200" dirty="0">
                <a:solidFill>
                  <a:schemeClr val="bg1"/>
                </a:solidFill>
                <a:latin typeface="Arial Black" pitchFamily="34" charset="0"/>
                <a:cs typeface="Arial" charset="0"/>
              </a:rPr>
              <a:t>STEMI safe handoff checklist</a:t>
            </a:r>
          </a:p>
          <a:p>
            <a:pPr marL="457200" indent="-457200">
              <a:spcBef>
                <a:spcPct val="0"/>
              </a:spcBef>
              <a:buFontTx/>
              <a:buChar char="-"/>
            </a:pPr>
            <a:r>
              <a:rPr lang="en-US" sz="3200" dirty="0">
                <a:solidFill>
                  <a:schemeClr val="bg1"/>
                </a:solidFill>
                <a:latin typeface="Arial Black" pitchFamily="34" charset="0"/>
                <a:cs typeface="Arial" charset="0"/>
              </a:rPr>
              <a:t>Immediate transfer to open room</a:t>
            </a:r>
          </a:p>
          <a:p>
            <a:pPr marL="457200" indent="-457200">
              <a:spcBef>
                <a:spcPct val="0"/>
              </a:spcBef>
              <a:buFontTx/>
              <a:buChar char="-"/>
            </a:pPr>
            <a:r>
              <a:rPr lang="en-US" sz="3200" dirty="0">
                <a:solidFill>
                  <a:schemeClr val="bg1"/>
                </a:solidFill>
                <a:latin typeface="Arial Black" pitchFamily="34" charset="0"/>
                <a:cs typeface="Arial" charset="0"/>
              </a:rPr>
              <a:t>Radial artery access</a:t>
            </a:r>
          </a:p>
          <a:p>
            <a:pPr>
              <a:spcBef>
                <a:spcPct val="0"/>
              </a:spcBef>
              <a:buFontTx/>
              <a:buNone/>
            </a:pPr>
            <a:endParaRPr lang="en-US" sz="4400" dirty="0">
              <a:solidFill>
                <a:schemeClr val="bg1"/>
              </a:solidFill>
              <a:latin typeface="Arial Black" pitchFamily="34" charset="0"/>
              <a:cs typeface="Arial" charset="0"/>
            </a:endParaRPr>
          </a:p>
        </p:txBody>
      </p:sp>
      <p:sp>
        <p:nvSpPr>
          <p:cNvPr id="3" name="TextBox 2">
            <a:extLst>
              <a:ext uri="{FF2B5EF4-FFF2-40B4-BE49-F238E27FC236}">
                <a16:creationId xmlns:a16="http://schemas.microsoft.com/office/drawing/2014/main" xmlns="" id="{D7C02283-3C55-6945-909A-F9C00FDA52E2}"/>
              </a:ext>
            </a:extLst>
          </p:cNvPr>
          <p:cNvSpPr txBox="1"/>
          <p:nvPr/>
        </p:nvSpPr>
        <p:spPr bwMode="auto">
          <a:xfrm>
            <a:off x="0" y="5410200"/>
            <a:ext cx="5715000"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err="1">
                <a:solidFill>
                  <a:schemeClr val="bg1"/>
                </a:solidFill>
                <a:latin typeface="Arial Black" pitchFamily="34" charset="0"/>
                <a:cs typeface="Arial" charset="0"/>
              </a:rPr>
              <a:t>Huded</a:t>
            </a:r>
            <a:r>
              <a:rPr lang="en-US" sz="2000" dirty="0">
                <a:solidFill>
                  <a:schemeClr val="bg1"/>
                </a:solidFill>
                <a:latin typeface="Arial Black" pitchFamily="34" charset="0"/>
                <a:cs typeface="Arial" charset="0"/>
              </a:rPr>
              <a:t> J Am Coll Cardiology 2018</a:t>
            </a:r>
          </a:p>
          <a:p>
            <a:pPr algn="ctr">
              <a:spcBef>
                <a:spcPct val="0"/>
              </a:spcBef>
              <a:buFontTx/>
              <a:buNone/>
            </a:pPr>
            <a:endParaRPr lang="en-US" sz="11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2236797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bwMode="auto">
          <a:xfrm>
            <a:off x="3184244" y="2374612"/>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3200" dirty="0">
              <a:solidFill>
                <a:schemeClr val="bg1"/>
              </a:solidFill>
              <a:latin typeface="Arial Black" pitchFamily="34" charset="0"/>
              <a:cs typeface="Arial" charset="0"/>
            </a:endParaRPr>
          </a:p>
        </p:txBody>
      </p:sp>
      <p:sp>
        <p:nvSpPr>
          <p:cNvPr id="5" name="Rectangle 4"/>
          <p:cNvSpPr/>
          <p:nvPr/>
        </p:nvSpPr>
        <p:spPr>
          <a:xfrm>
            <a:off x="990600" y="974228"/>
            <a:ext cx="7231857" cy="707886"/>
          </a:xfrm>
          <a:prstGeom prst="rect">
            <a:avLst/>
          </a:prstGeom>
        </p:spPr>
        <p:txBody>
          <a:bodyPr wrap="square">
            <a:spAutoFit/>
          </a:bodyPr>
          <a:lstStyle/>
          <a:p>
            <a:pPr algn="ctr"/>
            <a:r>
              <a:rPr lang="en-US" sz="4000" dirty="0">
                <a:solidFill>
                  <a:schemeClr val="bg1"/>
                </a:solidFill>
                <a:latin typeface="Arial Black" pitchFamily="34" charset="0"/>
                <a:cs typeface="Arial" charset="0"/>
              </a:rPr>
              <a:t> </a:t>
            </a:r>
          </a:p>
        </p:txBody>
      </p:sp>
      <p:sp>
        <p:nvSpPr>
          <p:cNvPr id="2" name="TextBox 1">
            <a:extLst>
              <a:ext uri="{FF2B5EF4-FFF2-40B4-BE49-F238E27FC236}">
                <a16:creationId xmlns:a16="http://schemas.microsoft.com/office/drawing/2014/main" xmlns="" id="{EE05071B-FEAF-3246-9309-2E5735B9EF4E}"/>
              </a:ext>
            </a:extLst>
          </p:cNvPr>
          <p:cNvSpPr txBox="1"/>
          <p:nvPr/>
        </p:nvSpPr>
        <p:spPr bwMode="auto">
          <a:xfrm>
            <a:off x="1219200" y="1885029"/>
            <a:ext cx="70032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This “octopus pot” syndrome is demonstrated by apical sparing on ultrasound</a:t>
            </a:r>
          </a:p>
        </p:txBody>
      </p:sp>
    </p:spTree>
  </p:cSld>
  <p:clrMapOvr>
    <a:masterClrMapping/>
  </p:clrMapOvr>
  <p:transition spd="slow">
    <p:zo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auto">
          <a:xfrm>
            <a:off x="7239000" y="5413292"/>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800" dirty="0">
                <a:solidFill>
                  <a:schemeClr val="bg1"/>
                </a:solidFill>
                <a:latin typeface="Arial Black" pitchFamily="34" charset="0"/>
                <a:cs typeface="Arial" charset="0"/>
              </a:rPr>
              <a:t>Next</a:t>
            </a:r>
          </a:p>
        </p:txBody>
      </p:sp>
      <p:sp>
        <p:nvSpPr>
          <p:cNvPr id="6" name="Oval 5"/>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7856A9AE-8871-1243-968C-675DF5245649}"/>
              </a:ext>
            </a:extLst>
          </p:cNvPr>
          <p:cNvSpPr txBox="1"/>
          <p:nvPr/>
        </p:nvSpPr>
        <p:spPr bwMode="auto">
          <a:xfrm>
            <a:off x="914400" y="844901"/>
            <a:ext cx="7620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err="1">
                <a:solidFill>
                  <a:schemeClr val="bg1"/>
                </a:solidFill>
                <a:latin typeface="Arial Black" pitchFamily="34" charset="0"/>
                <a:cs typeface="Arial" charset="0"/>
              </a:rPr>
              <a:t>Takotsubo</a:t>
            </a:r>
            <a:endParaRPr lang="en-US" sz="6000" dirty="0">
              <a:solidFill>
                <a:schemeClr val="bg1"/>
              </a:solidFill>
              <a:latin typeface="Arial Black" pitchFamily="34" charset="0"/>
              <a:cs typeface="Arial" charset="0"/>
            </a:endParaRPr>
          </a:p>
          <a:p>
            <a:pPr algn="ctr">
              <a:spcBef>
                <a:spcPct val="0"/>
              </a:spcBef>
              <a:buFontTx/>
              <a:buNone/>
            </a:pPr>
            <a:r>
              <a:rPr lang="en-US" sz="6000" dirty="0">
                <a:solidFill>
                  <a:schemeClr val="bg1"/>
                </a:solidFill>
                <a:latin typeface="Arial Black" pitchFamily="34" charset="0"/>
                <a:cs typeface="Arial" charset="0"/>
              </a:rPr>
              <a:t>Cardiomyopathy</a:t>
            </a:r>
          </a:p>
        </p:txBody>
      </p:sp>
      <p:pic>
        <p:nvPicPr>
          <p:cNvPr id="10" name="Picture 9">
            <a:extLst>
              <a:ext uri="{FF2B5EF4-FFF2-40B4-BE49-F238E27FC236}">
                <a16:creationId xmlns:a16="http://schemas.microsoft.com/office/drawing/2014/main" xmlns="" id="{83DDAF36-7DD1-954E-86FD-02033F4915C5}"/>
              </a:ext>
            </a:extLst>
          </p:cNvPr>
          <p:cNvPicPr>
            <a:picLocks noChangeAspect="1"/>
          </p:cNvPicPr>
          <p:nvPr/>
        </p:nvPicPr>
        <p:blipFill>
          <a:blip r:embed="rId3"/>
          <a:stretch>
            <a:fillRect/>
          </a:stretch>
        </p:blipFill>
        <p:spPr>
          <a:xfrm>
            <a:off x="2273370" y="2821025"/>
            <a:ext cx="4902060" cy="1865561"/>
          </a:xfrm>
          <a:prstGeom prst="rect">
            <a:avLst/>
          </a:prstGeom>
        </p:spPr>
      </p:pic>
      <p:sp>
        <p:nvSpPr>
          <p:cNvPr id="5" name="TextBox 4">
            <a:extLst>
              <a:ext uri="{FF2B5EF4-FFF2-40B4-BE49-F238E27FC236}">
                <a16:creationId xmlns:a16="http://schemas.microsoft.com/office/drawing/2014/main" xmlns="" id="{89C128DD-92FA-EE4B-96D7-8DDBF5B363D6}"/>
              </a:ext>
            </a:extLst>
          </p:cNvPr>
          <p:cNvSpPr txBox="1"/>
          <p:nvPr/>
        </p:nvSpPr>
        <p:spPr bwMode="auto">
          <a:xfrm>
            <a:off x="3368040" y="4723718"/>
            <a:ext cx="594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err="1">
                <a:solidFill>
                  <a:schemeClr val="bg1"/>
                </a:solidFill>
                <a:latin typeface="Arial Black" pitchFamily="34" charset="0"/>
                <a:cs typeface="Arial" charset="0"/>
              </a:rPr>
              <a:t>physiopedia.com</a:t>
            </a:r>
            <a:endParaRPr lang="en-US" dirty="0">
              <a:solidFill>
                <a:schemeClr val="bg1"/>
              </a:solidFill>
              <a:latin typeface="Arial Black" pitchFamily="34" charset="0"/>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815975" y="198566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Biological Sex</a:t>
            </a:r>
            <a:endParaRPr lang="en-US" altLang="en-US" sz="4400" i="1" dirty="0">
              <a:solidFill>
                <a:schemeClr val="bg1"/>
              </a:solidFill>
              <a:latin typeface="Arial Black" pitchFamily="34" charset="0"/>
              <a:cs typeface="Arial" charset="0"/>
            </a:endParaRPr>
          </a:p>
          <a:p>
            <a:pPr algn="ctr">
              <a:spcBef>
                <a:spcPct val="0"/>
              </a:spcBef>
              <a:buFontTx/>
              <a:buNone/>
            </a:pPr>
            <a:r>
              <a:rPr lang="en-US" altLang="en-US" sz="6000" i="1" dirty="0">
                <a:solidFill>
                  <a:schemeClr val="bg1"/>
                </a:solidFill>
                <a:latin typeface="Arial Black" pitchFamily="34" charset="0"/>
                <a:cs typeface="Arial" charset="0"/>
              </a:rPr>
              <a:t>		</a:t>
            </a:r>
            <a:endParaRPr lang="en-US" altLang="en-US" sz="4400" i="1" dirty="0">
              <a:solidFill>
                <a:schemeClr val="bg1"/>
              </a:solidFill>
              <a:latin typeface="Arial Black" pitchFamily="34" charset="0"/>
              <a:cs typeface="Arial" charset="0"/>
            </a:endParaRPr>
          </a:p>
        </p:txBody>
      </p:sp>
      <p:sp>
        <p:nvSpPr>
          <p:cNvPr id="3" name="TextBox 2"/>
          <p:cNvSpPr txBox="1"/>
          <p:nvPr/>
        </p:nvSpPr>
        <p:spPr bwMode="auto">
          <a:xfrm>
            <a:off x="7924800" y="5454870"/>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5" name="Oval 4">
            <a:extLst>
              <a:ext uri="{FF2B5EF4-FFF2-40B4-BE49-F238E27FC236}">
                <a16:creationId xmlns:a16="http://schemas.microsoft.com/office/drawing/2014/main" xmlns="" id="{1F4AC993-6B80-3042-BE5A-7301E7AF1260}"/>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725514" y="2453283"/>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4000" dirty="0">
              <a:solidFill>
                <a:schemeClr val="bg1"/>
              </a:solidFill>
              <a:latin typeface="Arial Black" pitchFamily="34" charset="0"/>
              <a:cs typeface="Arial" charset="0"/>
            </a:endParaRPr>
          </a:p>
        </p:txBody>
      </p:sp>
      <p:sp>
        <p:nvSpPr>
          <p:cNvPr id="6" name="TextBox 5">
            <a:extLst>
              <a:ext uri="{FF2B5EF4-FFF2-40B4-BE49-F238E27FC236}">
                <a16:creationId xmlns:a16="http://schemas.microsoft.com/office/drawing/2014/main" xmlns="" id="{48C9D63B-B939-3540-88BD-55A302856C9E}"/>
              </a:ext>
            </a:extLst>
          </p:cNvPr>
          <p:cNvSpPr txBox="1"/>
          <p:nvPr/>
        </p:nvSpPr>
        <p:spPr bwMode="auto">
          <a:xfrm>
            <a:off x="761999" y="1237564"/>
            <a:ext cx="773430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6000" dirty="0" err="1">
                <a:solidFill>
                  <a:schemeClr val="bg1"/>
                </a:solidFill>
                <a:latin typeface="Arial Black" pitchFamily="34" charset="0"/>
                <a:cs typeface="Arial" charset="0"/>
              </a:rPr>
              <a:t>Takotsubo</a:t>
            </a:r>
            <a:r>
              <a:rPr lang="en-US" sz="6000" dirty="0">
                <a:solidFill>
                  <a:schemeClr val="bg1"/>
                </a:solidFill>
                <a:latin typeface="Arial Black" pitchFamily="34" charset="0"/>
                <a:cs typeface="Arial" charset="0"/>
              </a:rPr>
              <a:t> Syndrome</a:t>
            </a:r>
          </a:p>
          <a:p>
            <a:pPr algn="ctr"/>
            <a:endParaRPr lang="en-US" sz="2000" dirty="0">
              <a:solidFill>
                <a:schemeClr val="bg1"/>
              </a:solidFill>
              <a:latin typeface="Arial Black" pitchFamily="34" charset="0"/>
              <a:cs typeface="Arial" charset="0"/>
            </a:endParaRPr>
          </a:p>
          <a:p>
            <a:pPr algn="ctr"/>
            <a:endParaRPr lang="en-US" sz="1800" dirty="0">
              <a:solidFill>
                <a:schemeClr val="bg1"/>
              </a:solidFill>
              <a:latin typeface="Arial Black" pitchFamily="34" charset="0"/>
              <a:cs typeface="Arial" charset="0"/>
            </a:endParaRPr>
          </a:p>
          <a:p>
            <a:pPr marL="571500" indent="-571500">
              <a:buFontTx/>
              <a:buChar char="-"/>
            </a:pPr>
            <a:r>
              <a:rPr lang="en-US" sz="3200" dirty="0">
                <a:solidFill>
                  <a:schemeClr val="bg1"/>
                </a:solidFill>
                <a:latin typeface="Arial Black" pitchFamily="34" charset="0"/>
                <a:cs typeface="Arial" charset="0"/>
              </a:rPr>
              <a:t>Catecholamine surge</a:t>
            </a:r>
          </a:p>
          <a:p>
            <a:pPr marL="571500" indent="-571500">
              <a:buFontTx/>
              <a:buChar char="-"/>
            </a:pPr>
            <a:r>
              <a:rPr lang="en-US" sz="3200" dirty="0">
                <a:solidFill>
                  <a:schemeClr val="bg1"/>
                </a:solidFill>
                <a:latin typeface="Arial Black" pitchFamily="34" charset="0"/>
                <a:cs typeface="Arial" charset="0"/>
              </a:rPr>
              <a:t>&gt; 80% in women but men may have worse outcome</a:t>
            </a:r>
          </a:p>
          <a:p>
            <a:pPr algn="ctr">
              <a:spcBef>
                <a:spcPct val="0"/>
              </a:spcBef>
              <a:buFontTx/>
              <a:buNone/>
            </a:pPr>
            <a:endParaRPr lang="en-US" sz="1000" dirty="0">
              <a:solidFill>
                <a:schemeClr val="bg1"/>
              </a:solidFill>
              <a:latin typeface="Arial Black" pitchFamily="34" charset="0"/>
              <a:cs typeface="Arial" charset="0"/>
            </a:endParaRPr>
          </a:p>
        </p:txBody>
      </p:sp>
      <p:sp>
        <p:nvSpPr>
          <p:cNvPr id="7" name="TextBox 6">
            <a:extLst>
              <a:ext uri="{FF2B5EF4-FFF2-40B4-BE49-F238E27FC236}">
                <a16:creationId xmlns:a16="http://schemas.microsoft.com/office/drawing/2014/main" xmlns="" id="{0C2E32C4-2402-2F4A-B805-172EC4033CB5}"/>
              </a:ext>
            </a:extLst>
          </p:cNvPr>
          <p:cNvSpPr txBox="1"/>
          <p:nvPr/>
        </p:nvSpPr>
        <p:spPr bwMode="auto">
          <a:xfrm>
            <a:off x="0" y="5486400"/>
            <a:ext cx="4572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err="1">
                <a:solidFill>
                  <a:schemeClr val="bg1"/>
                </a:solidFill>
                <a:latin typeface="Arial Black" pitchFamily="34" charset="0"/>
                <a:cs typeface="Arial" charset="0"/>
              </a:rPr>
              <a:t>Murakaim</a:t>
            </a:r>
            <a:r>
              <a:rPr lang="en-US" sz="2000" dirty="0">
                <a:solidFill>
                  <a:schemeClr val="bg1"/>
                </a:solidFill>
                <a:latin typeface="Arial Black" pitchFamily="34" charset="0"/>
                <a:cs typeface="Arial" charset="0"/>
              </a:rPr>
              <a:t> </a:t>
            </a:r>
            <a:r>
              <a:rPr lang="en-US" sz="2000" dirty="0" err="1">
                <a:solidFill>
                  <a:schemeClr val="bg1"/>
                </a:solidFill>
                <a:latin typeface="Arial Black" pitchFamily="34" charset="0"/>
                <a:cs typeface="Arial" charset="0"/>
              </a:rPr>
              <a:t>PLoS</a:t>
            </a:r>
            <a:r>
              <a:rPr lang="en-US" sz="2000" dirty="0">
                <a:solidFill>
                  <a:schemeClr val="bg1"/>
                </a:solidFill>
                <a:latin typeface="Arial Black" pitchFamily="34" charset="0"/>
                <a:cs typeface="Arial" charset="0"/>
              </a:rPr>
              <a:t> one 2015</a:t>
            </a:r>
          </a:p>
        </p:txBody>
      </p:sp>
    </p:spTree>
    <p:extLst>
      <p:ext uri="{BB962C8B-B14F-4D97-AF65-F5344CB8AC3E}">
        <p14:creationId xmlns:p14="http://schemas.microsoft.com/office/powerpoint/2010/main" val="5947582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773112" y="2761059"/>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86EB1DB7-5D28-2A4E-9B6A-0EA0F75E6FC4}"/>
              </a:ext>
            </a:extLst>
          </p:cNvPr>
          <p:cNvSpPr txBox="1"/>
          <p:nvPr/>
        </p:nvSpPr>
        <p:spPr bwMode="auto">
          <a:xfrm>
            <a:off x="990600" y="948541"/>
            <a:ext cx="716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dirty="0">
                <a:solidFill>
                  <a:schemeClr val="bg1"/>
                </a:solidFill>
                <a:latin typeface="Arial Black" pitchFamily="34" charset="0"/>
                <a:cs typeface="Arial" charset="0"/>
              </a:rPr>
              <a:t>This cardiovascular disease is currently grossly under-diagnosed because it involves more distal vessels and can easily be missed by a standard cardiac </a:t>
            </a:r>
            <a:r>
              <a:rPr lang="en-US" sz="3600" dirty="0" err="1">
                <a:solidFill>
                  <a:schemeClr val="bg1"/>
                </a:solidFill>
                <a:latin typeface="Arial Black" pitchFamily="34" charset="0"/>
                <a:cs typeface="Arial" charset="0"/>
              </a:rPr>
              <a:t>cath</a:t>
            </a:r>
            <a:endParaRPr lang="en-US" sz="3600" dirty="0">
              <a:solidFill>
                <a:schemeClr val="bg1"/>
              </a:solidFill>
              <a:latin typeface="Arial Black" pitchFamily="34" charset="0"/>
              <a:cs typeface="Arial" charset="0"/>
            </a:endParaRPr>
          </a:p>
        </p:txBody>
      </p:sp>
    </p:spTree>
  </p:cSld>
  <p:clrMapOvr>
    <a:masterClrMapping/>
  </p:clrMapOvr>
  <p:transition spd="slow">
    <p:zo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479634" y="2463969"/>
            <a:ext cx="184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3" name="TextBox 2">
            <a:extLst>
              <a:ext uri="{FF2B5EF4-FFF2-40B4-BE49-F238E27FC236}">
                <a16:creationId xmlns:a16="http://schemas.microsoft.com/office/drawing/2014/main" xmlns="" id="{2D81AEF8-853F-AB4E-9FF0-200FE4E5A282}"/>
              </a:ext>
            </a:extLst>
          </p:cNvPr>
          <p:cNvSpPr txBox="1"/>
          <p:nvPr/>
        </p:nvSpPr>
        <p:spPr bwMode="auto">
          <a:xfrm>
            <a:off x="1279234" y="914400"/>
            <a:ext cx="640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Microvascular Disease</a:t>
            </a:r>
          </a:p>
        </p:txBody>
      </p:sp>
      <p:sp>
        <p:nvSpPr>
          <p:cNvPr id="4" name="TextBox 3">
            <a:extLst>
              <a:ext uri="{FF2B5EF4-FFF2-40B4-BE49-F238E27FC236}">
                <a16:creationId xmlns:a16="http://schemas.microsoft.com/office/drawing/2014/main" xmlns="" id="{C6C236CF-8921-A84C-96AF-16677D1199D5}"/>
              </a:ext>
            </a:extLst>
          </p:cNvPr>
          <p:cNvSpPr txBox="1"/>
          <p:nvPr/>
        </p:nvSpPr>
        <p:spPr bwMode="auto">
          <a:xfrm>
            <a:off x="930565" y="3124200"/>
            <a:ext cx="7467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2800" dirty="0">
                <a:solidFill>
                  <a:schemeClr val="bg1"/>
                </a:solidFill>
                <a:latin typeface="Arial Black" pitchFamily="34" charset="0"/>
                <a:cs typeface="Arial" charset="0"/>
              </a:rPr>
              <a:t>-   Hypertrophy</a:t>
            </a:r>
          </a:p>
          <a:p>
            <a:pPr marL="457200" indent="-457200">
              <a:spcBef>
                <a:spcPct val="0"/>
              </a:spcBef>
              <a:buFontTx/>
              <a:buChar char="-"/>
            </a:pPr>
            <a:r>
              <a:rPr lang="en-US" sz="2800" dirty="0">
                <a:solidFill>
                  <a:schemeClr val="bg1"/>
                </a:solidFill>
                <a:latin typeface="Arial Black" pitchFamily="34" charset="0"/>
                <a:cs typeface="Arial" charset="0"/>
              </a:rPr>
              <a:t>External compression</a:t>
            </a:r>
          </a:p>
          <a:p>
            <a:pPr marL="457200" indent="-457200">
              <a:spcBef>
                <a:spcPct val="0"/>
              </a:spcBef>
              <a:buFontTx/>
              <a:buChar char="-"/>
            </a:pPr>
            <a:r>
              <a:rPr lang="en-US" sz="2800" dirty="0">
                <a:solidFill>
                  <a:schemeClr val="bg1"/>
                </a:solidFill>
                <a:latin typeface="Arial Black" pitchFamily="34" charset="0"/>
                <a:cs typeface="Arial" charset="0"/>
              </a:rPr>
              <a:t>Abnormal reactivity</a:t>
            </a:r>
          </a:p>
          <a:p>
            <a:pPr marL="457200" indent="-457200">
              <a:spcBef>
                <a:spcPct val="0"/>
              </a:spcBef>
              <a:buFontTx/>
              <a:buChar char="-"/>
            </a:pPr>
            <a:r>
              <a:rPr lang="en-US" sz="2800" dirty="0">
                <a:solidFill>
                  <a:schemeClr val="bg1"/>
                </a:solidFill>
                <a:latin typeface="Arial Black" pitchFamily="34" charset="0"/>
                <a:cs typeface="Arial" charset="0"/>
              </a:rPr>
              <a:t>Endothelium dysfunction</a:t>
            </a:r>
          </a:p>
          <a:p>
            <a:pPr marL="457200" indent="-457200">
              <a:spcBef>
                <a:spcPct val="0"/>
              </a:spcBef>
              <a:buFontTx/>
              <a:buChar char="-"/>
            </a:pPr>
            <a:endParaRPr lang="en-US" sz="2800" dirty="0">
              <a:solidFill>
                <a:schemeClr val="bg1"/>
              </a:solidFill>
              <a:latin typeface="Arial Black" pitchFamily="34" charset="0"/>
              <a:cs typeface="Arial" charset="0"/>
            </a:endParaRPr>
          </a:p>
          <a:p>
            <a:pPr>
              <a:spcBef>
                <a:spcPct val="0"/>
              </a:spcBef>
              <a:buFontTx/>
              <a:buNone/>
            </a:pPr>
            <a:endParaRPr lang="en-US" sz="4000" dirty="0">
              <a:solidFill>
                <a:schemeClr val="bg1"/>
              </a:solidFill>
              <a:latin typeface="Arial Black" pitchFamily="34" charset="0"/>
              <a:cs typeface="Arial" charset="0"/>
            </a:endParaRPr>
          </a:p>
        </p:txBody>
      </p:sp>
      <p:sp>
        <p:nvSpPr>
          <p:cNvPr id="5" name="TextBox 4">
            <a:extLst>
              <a:ext uri="{FF2B5EF4-FFF2-40B4-BE49-F238E27FC236}">
                <a16:creationId xmlns:a16="http://schemas.microsoft.com/office/drawing/2014/main" xmlns="" id="{BF5CB752-4C78-F044-97EB-A483D8F8F98E}"/>
              </a:ext>
            </a:extLst>
          </p:cNvPr>
          <p:cNvSpPr txBox="1"/>
          <p:nvPr/>
        </p:nvSpPr>
        <p:spPr bwMode="auto">
          <a:xfrm>
            <a:off x="6858000" y="5401747"/>
            <a:ext cx="24545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Next</a:t>
            </a:r>
          </a:p>
        </p:txBody>
      </p:sp>
      <p:sp>
        <p:nvSpPr>
          <p:cNvPr id="6" name="Oval 5">
            <a:extLst>
              <a:ext uri="{FF2B5EF4-FFF2-40B4-BE49-F238E27FC236}">
                <a16:creationId xmlns:a16="http://schemas.microsoft.com/office/drawing/2014/main" xmlns="" id="{4B6FE265-4855-B148-B636-FAB617FEA58A}"/>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963417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479634" y="2463969"/>
            <a:ext cx="184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3" name="TextBox 2">
            <a:extLst>
              <a:ext uri="{FF2B5EF4-FFF2-40B4-BE49-F238E27FC236}">
                <a16:creationId xmlns:a16="http://schemas.microsoft.com/office/drawing/2014/main" xmlns="" id="{2D81AEF8-853F-AB4E-9FF0-200FE4E5A282}"/>
              </a:ext>
            </a:extLst>
          </p:cNvPr>
          <p:cNvSpPr txBox="1"/>
          <p:nvPr/>
        </p:nvSpPr>
        <p:spPr bwMode="auto">
          <a:xfrm>
            <a:off x="3124200" y="1956138"/>
            <a:ext cx="5638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pPr>
            <a:endParaRPr lang="en-US" sz="3200" dirty="0">
              <a:solidFill>
                <a:schemeClr val="bg1"/>
              </a:solidFill>
              <a:latin typeface="Arial Black" pitchFamily="34" charset="0"/>
              <a:cs typeface="Arial" charset="0"/>
            </a:endParaRPr>
          </a:p>
          <a:p>
            <a:pPr marL="457200" indent="-457200">
              <a:buFontTx/>
              <a:buChar char="-"/>
            </a:pPr>
            <a:r>
              <a:rPr lang="en-US" sz="3200" dirty="0">
                <a:solidFill>
                  <a:schemeClr val="bg1"/>
                </a:solidFill>
                <a:latin typeface="Arial Black" pitchFamily="34" charset="0"/>
                <a:cs typeface="Arial" charset="0"/>
              </a:rPr>
              <a:t>No good biomarkers</a:t>
            </a:r>
          </a:p>
          <a:p>
            <a:pPr marL="457200" indent="-457200">
              <a:spcBef>
                <a:spcPct val="0"/>
              </a:spcBef>
              <a:buFontTx/>
              <a:buChar char="-"/>
            </a:pPr>
            <a:r>
              <a:rPr lang="en-US" sz="3200" dirty="0">
                <a:solidFill>
                  <a:schemeClr val="bg1"/>
                </a:solidFill>
                <a:latin typeface="Arial Black" pitchFamily="34" charset="0"/>
                <a:cs typeface="Arial" charset="0"/>
              </a:rPr>
              <a:t>“Clean </a:t>
            </a:r>
            <a:r>
              <a:rPr lang="en-US" sz="3200" dirty="0" err="1">
                <a:solidFill>
                  <a:schemeClr val="bg1"/>
                </a:solidFill>
                <a:latin typeface="Arial Black" pitchFamily="34" charset="0"/>
                <a:cs typeface="Arial" charset="0"/>
              </a:rPr>
              <a:t>cath</a:t>
            </a:r>
            <a:r>
              <a:rPr lang="en-US" sz="3200" dirty="0">
                <a:solidFill>
                  <a:schemeClr val="bg1"/>
                </a:solidFill>
                <a:latin typeface="Arial Black" pitchFamily="34" charset="0"/>
                <a:cs typeface="Arial" charset="0"/>
              </a:rPr>
              <a:t>”</a:t>
            </a:r>
          </a:p>
          <a:p>
            <a:pPr marL="914400" lvl="1" indent="-457200">
              <a:buFontTx/>
              <a:buChar char="-"/>
            </a:pPr>
            <a:r>
              <a:rPr lang="en-US" sz="3200" dirty="0">
                <a:solidFill>
                  <a:schemeClr val="bg1"/>
                </a:solidFill>
                <a:latin typeface="Arial Black" pitchFamily="34" charset="0"/>
                <a:cs typeface="Arial" charset="0"/>
              </a:rPr>
              <a:t>Pet scan/MRI </a:t>
            </a:r>
          </a:p>
          <a:p>
            <a:pPr marL="457200" indent="-457200">
              <a:spcBef>
                <a:spcPct val="0"/>
              </a:spcBef>
              <a:buFontTx/>
              <a:buChar char="-"/>
            </a:pPr>
            <a:r>
              <a:rPr lang="en-US" sz="3200" dirty="0">
                <a:solidFill>
                  <a:schemeClr val="bg1"/>
                </a:solidFill>
                <a:latin typeface="Arial Black" pitchFamily="34" charset="0"/>
                <a:cs typeface="Arial" charset="0"/>
              </a:rPr>
              <a:t>Nitrates don’t work</a:t>
            </a:r>
          </a:p>
          <a:p>
            <a:pPr marL="457200" indent="-457200">
              <a:spcBef>
                <a:spcPct val="0"/>
              </a:spcBef>
              <a:buFontTx/>
              <a:buChar char="-"/>
            </a:pPr>
            <a:r>
              <a:rPr lang="en-US" sz="3200" dirty="0">
                <a:solidFill>
                  <a:schemeClr val="bg1"/>
                </a:solidFill>
                <a:latin typeface="Arial Black" pitchFamily="34" charset="0"/>
                <a:cs typeface="Arial" charset="0"/>
              </a:rPr>
              <a:t>Increased morbidity</a:t>
            </a:r>
          </a:p>
        </p:txBody>
      </p:sp>
      <p:pic>
        <p:nvPicPr>
          <p:cNvPr id="5" name="Content Placeholder 6">
            <a:extLst>
              <a:ext uri="{FF2B5EF4-FFF2-40B4-BE49-F238E27FC236}">
                <a16:creationId xmlns:a16="http://schemas.microsoft.com/office/drawing/2014/main" xmlns="" id="{B0DF1CD4-357C-BD47-AB78-49E05AE0F25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14401" y="1295400"/>
            <a:ext cx="1752600" cy="3890659"/>
          </a:xfrm>
          <a:prstGeom prst="rect">
            <a:avLst/>
          </a:prstGeom>
        </p:spPr>
      </p:pic>
      <p:sp>
        <p:nvSpPr>
          <p:cNvPr id="6" name="TextBox 5">
            <a:extLst>
              <a:ext uri="{FF2B5EF4-FFF2-40B4-BE49-F238E27FC236}">
                <a16:creationId xmlns:a16="http://schemas.microsoft.com/office/drawing/2014/main" xmlns="" id="{15FF97C3-EF5C-2144-8B37-2F20618CFC05}"/>
              </a:ext>
            </a:extLst>
          </p:cNvPr>
          <p:cNvSpPr txBox="1"/>
          <p:nvPr/>
        </p:nvSpPr>
        <p:spPr bwMode="auto">
          <a:xfrm>
            <a:off x="2819400" y="862280"/>
            <a:ext cx="5410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Microvascular disease</a:t>
            </a:r>
          </a:p>
        </p:txBody>
      </p:sp>
    </p:spTree>
    <p:extLst>
      <p:ext uri="{BB962C8B-B14F-4D97-AF65-F5344CB8AC3E}">
        <p14:creationId xmlns:p14="http://schemas.microsoft.com/office/powerpoint/2010/main" val="40113534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5"/>
          <p:cNvSpPr txBox="1">
            <a:spLocks noChangeArrowheads="1"/>
          </p:cNvSpPr>
          <p:nvPr/>
        </p:nvSpPr>
        <p:spPr bwMode="auto">
          <a:xfrm>
            <a:off x="1219199" y="2306744"/>
            <a:ext cx="6880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endParaRPr lang="en-US" sz="4800" dirty="0">
              <a:solidFill>
                <a:schemeClr val="bg1"/>
              </a:solidFill>
              <a:latin typeface="Arial Black" pitchFamily="34" charset="0"/>
              <a:cs typeface="Arial" charset="0"/>
            </a:endParaRPr>
          </a:p>
          <a:p>
            <a:pPr algn="ctr">
              <a:spcBef>
                <a:spcPct val="0"/>
              </a:spcBef>
              <a:buFontTx/>
              <a:buNone/>
            </a:pPr>
            <a:endParaRPr lang="en-US" altLang="en-US" sz="4800" dirty="0">
              <a:solidFill>
                <a:schemeClr val="bg1"/>
              </a:solidFill>
              <a:latin typeface="Arial Black" pitchFamily="34" charset="0"/>
              <a:cs typeface="Arial" charset="0"/>
            </a:endParaRPr>
          </a:p>
        </p:txBody>
      </p:sp>
      <p:sp>
        <p:nvSpPr>
          <p:cNvPr id="3" name="Rectangle 2"/>
          <p:cNvSpPr/>
          <p:nvPr/>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Rectangle 19"/>
          <p:cNvSpPr/>
          <p:nvPr/>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1" name="TextBox 20"/>
          <p:cNvSpPr txBox="1"/>
          <p:nvPr/>
        </p:nvSpPr>
        <p:spPr bwMode="auto">
          <a:xfrm>
            <a:off x="4114800" y="5558288"/>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2" name="TextBox 21">
            <a:hlinkClick r:id="" action="ppaction://hlinkshowjump?jump=nextslide"/>
          </p:cNvPr>
          <p:cNvSpPr txBox="1"/>
          <p:nvPr/>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ANSWER</a:t>
            </a:r>
          </a:p>
          <a:p>
            <a:pPr algn="ctr">
              <a:spcBef>
                <a:spcPct val="0"/>
              </a:spcBef>
              <a:buFontTx/>
              <a:buNone/>
            </a:pPr>
            <a:r>
              <a:rPr lang="en-US" sz="800" dirty="0">
                <a:solidFill>
                  <a:schemeClr val="bg1"/>
                </a:solidFill>
                <a:latin typeface="Arial Black" pitchFamily="34" charset="0"/>
                <a:cs typeface="Arial" charset="0"/>
              </a:rPr>
              <a:t>(question)</a:t>
            </a:r>
          </a:p>
        </p:txBody>
      </p:sp>
      <p:sp>
        <p:nvSpPr>
          <p:cNvPr id="24" name="Oval 2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TextBox 22">
            <a:extLst>
              <a:ext uri="{FF2B5EF4-FFF2-40B4-BE49-F238E27FC236}">
                <a16:creationId xmlns:a16="http://schemas.microsoft.com/office/drawing/2014/main" xmlns="" id="{0BFDFFF8-3FA0-B24A-8351-07FCDB6421D1}"/>
              </a:ext>
            </a:extLst>
          </p:cNvPr>
          <p:cNvSpPr txBox="1"/>
          <p:nvPr/>
        </p:nvSpPr>
        <p:spPr bwMode="auto">
          <a:xfrm>
            <a:off x="982980" y="985650"/>
            <a:ext cx="71780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This drug, used for enuresis and certain  bleeding disorders, has increased risk of hyponatremia and seizures in women and now has sex specific dosing in Europe</a:t>
            </a:r>
          </a:p>
        </p:txBody>
      </p:sp>
      <p:sp>
        <p:nvSpPr>
          <p:cNvPr id="26" name="TextBox 25">
            <a:extLst>
              <a:ext uri="{FF2B5EF4-FFF2-40B4-BE49-F238E27FC236}">
                <a16:creationId xmlns:a16="http://schemas.microsoft.com/office/drawing/2014/main" xmlns="" id="{A90FC80C-AF64-124B-916A-1AF533BB70DF}"/>
              </a:ext>
            </a:extLst>
          </p:cNvPr>
          <p:cNvSpPr txBox="1"/>
          <p:nvPr/>
        </p:nvSpPr>
        <p:spPr bwMode="auto">
          <a:xfrm>
            <a:off x="685800" y="4829147"/>
            <a:ext cx="7924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i="1" dirty="0">
                <a:solidFill>
                  <a:schemeClr val="bg1"/>
                </a:solidFill>
                <a:latin typeface="Arial Black" pitchFamily="34" charset="0"/>
                <a:cs typeface="Arial" charset="0"/>
              </a:rPr>
              <a:t>Question originally recorded by Dr. Cara Tannenbaum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0 Second Timer With Jeopardy Thinking Music.wav"/>
                                        </p:tgtEl>
                                      </p:cMediaNode>
                                    </p:audio>
                                  </p:sub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600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600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6000"/>
                            </p:stCondLst>
                            <p:childTnLst>
                              <p:par>
                                <p:cTn id="30" presetID="1" presetClass="exit" presetSubtype="0" fill="hold" grpId="0" nodeType="afterEffect">
                                  <p:stCondLst>
                                    <p:cond delay="600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nodeType="withEffect">
                                  <p:stCondLst>
                                    <p:cond delay="6000"/>
                                  </p:stCondLst>
                                  <p:childTnLst>
                                    <p:set>
                                      <p:cBhvr>
                                        <p:cTn id="33" dur="1" fill="hold">
                                          <p:stCondLst>
                                            <p:cond delay="0"/>
                                          </p:stCondLst>
                                        </p:cTn>
                                        <p:tgtEl>
                                          <p:spTgt spid="15"/>
                                        </p:tgtEl>
                                        <p:attrNameLst>
                                          <p:attrName>style.visibility</p:attrName>
                                        </p:attrNameLst>
                                      </p:cBhvr>
                                      <p:to>
                                        <p:strVal val="hidden"/>
                                      </p:to>
                                    </p:set>
                                  </p:childTnLst>
                                </p:cTn>
                              </p:par>
                            </p:childTnLst>
                          </p:cTn>
                        </p:par>
                        <p:par>
                          <p:cTn id="34" fill="hold">
                            <p:stCondLst>
                              <p:cond delay="12000"/>
                            </p:stCondLst>
                            <p:childTnLst>
                              <p:par>
                                <p:cTn id="35" presetID="1" presetClass="exit" presetSubtype="0" fill="hold" grpId="0" nodeType="afterEffect">
                                  <p:stCondLst>
                                    <p:cond delay="6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600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18000"/>
                            </p:stCondLst>
                            <p:childTnLst>
                              <p:par>
                                <p:cTn id="40" presetID="1" presetClass="exit" presetSubtype="0" fill="hold" grpId="0" nodeType="afterEffect">
                                  <p:stCondLst>
                                    <p:cond delay="6000"/>
                                  </p:stCondLst>
                                  <p:childTnLst>
                                    <p:set>
                                      <p:cBhvr>
                                        <p:cTn id="41" dur="1" fill="hold">
                                          <p:stCondLst>
                                            <p:cond delay="0"/>
                                          </p:stCondLst>
                                        </p:cTn>
                                        <p:tgtEl>
                                          <p:spTgt spid="18"/>
                                        </p:tgtEl>
                                        <p:attrNameLst>
                                          <p:attrName>style.visibility</p:attrName>
                                        </p:attrNameLst>
                                      </p:cBhvr>
                                      <p:to>
                                        <p:strVal val="hidden"/>
                                      </p:to>
                                    </p:set>
                                  </p:childTnLst>
                                </p:cTn>
                              </p:par>
                              <p:par>
                                <p:cTn id="42" presetID="1" presetClass="exit" presetSubtype="0" fill="hold" nodeType="withEffect">
                                  <p:stCondLst>
                                    <p:cond delay="6000"/>
                                  </p:stCondLst>
                                  <p:childTnLst>
                                    <p:set>
                                      <p:cBhvr>
                                        <p:cTn id="43" dur="1" fill="hold">
                                          <p:stCondLst>
                                            <p:cond delay="0"/>
                                          </p:stCondLst>
                                        </p:cTn>
                                        <p:tgtEl>
                                          <p:spTgt spid="19"/>
                                        </p:tgtEl>
                                        <p:attrNameLst>
                                          <p:attrName>style.visibility</p:attrName>
                                        </p:attrNameLst>
                                      </p:cBhvr>
                                      <p:to>
                                        <p:strVal val="hidden"/>
                                      </p:to>
                                    </p:set>
                                  </p:childTnLst>
                                </p:cTn>
                              </p:par>
                            </p:childTnLst>
                          </p:cTn>
                        </p:par>
                        <p:par>
                          <p:cTn id="44" fill="hold">
                            <p:stCondLst>
                              <p:cond delay="24000"/>
                            </p:stCondLst>
                            <p:childTnLst>
                              <p:par>
                                <p:cTn id="45" presetID="10" presetClass="exit" presetSubtype="0" fill="hold" grpId="0" nodeType="afterEffect">
                                  <p:stCondLst>
                                    <p:cond delay="6000"/>
                                  </p:stCondLst>
                                  <p:childTnLst>
                                    <p:animEffect transition="out" filter="fade">
                                      <p:cBhvr>
                                        <p:cTn id="46" dur="1000"/>
                                        <p:tgtEl>
                                          <p:spTgt spid="20"/>
                                        </p:tgtEl>
                                      </p:cBhvr>
                                    </p:animEffect>
                                    <p:set>
                                      <p:cBhvr>
                                        <p:cTn id="4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2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043472" y="2438400"/>
            <a:ext cx="30570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DDAVP</a:t>
            </a:r>
          </a:p>
        </p:txBody>
      </p:sp>
      <p:sp>
        <p:nvSpPr>
          <p:cNvPr id="6" name="Oval 5"/>
          <p:cNvSpPr/>
          <p:nvPr/>
        </p:nvSpPr>
        <p:spPr bwMode="auto">
          <a:xfrm>
            <a:off x="4114800" y="5867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676400" y="1616333"/>
            <a:ext cx="5715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Thank you </a:t>
            </a:r>
          </a:p>
          <a:p>
            <a:pPr algn="ctr">
              <a:spcBef>
                <a:spcPct val="0"/>
              </a:spcBef>
              <a:buFontTx/>
              <a:buNone/>
            </a:pPr>
            <a:r>
              <a:rPr lang="en-US" sz="3600" dirty="0">
                <a:solidFill>
                  <a:schemeClr val="bg1"/>
                </a:solidFill>
                <a:latin typeface="Arial Black" pitchFamily="34" charset="0"/>
                <a:cs typeface="Arial" charset="0"/>
              </a:rPr>
              <a:t>Twitter</a:t>
            </a:r>
          </a:p>
          <a:p>
            <a:pPr algn="ctr">
              <a:spcBef>
                <a:spcPct val="0"/>
              </a:spcBef>
              <a:buFontTx/>
              <a:buNone/>
            </a:pPr>
            <a:r>
              <a:rPr lang="en-US" sz="3600" dirty="0">
                <a:solidFill>
                  <a:schemeClr val="bg1"/>
                </a:solidFill>
                <a:latin typeface="Arial Black" pitchFamily="34" charset="0"/>
                <a:cs typeface="Arial" charset="0"/>
              </a:rPr>
              <a:t>@</a:t>
            </a:r>
            <a:r>
              <a:rPr lang="en-US" sz="3600" dirty="0" err="1">
                <a:solidFill>
                  <a:schemeClr val="bg1"/>
                </a:solidFill>
                <a:latin typeface="Arial Black" pitchFamily="34" charset="0"/>
                <a:cs typeface="Arial" charset="0"/>
              </a:rPr>
              <a:t>WolfeJeannette</a:t>
            </a:r>
            <a:endParaRPr lang="en-US" sz="3600" dirty="0">
              <a:solidFill>
                <a:schemeClr val="bg1"/>
              </a:solidFill>
              <a:latin typeface="Arial Black" pitchFamily="34" charset="0"/>
              <a:cs typeface="Arial" charset="0"/>
            </a:endParaRPr>
          </a:p>
          <a:p>
            <a:pPr algn="ctr">
              <a:spcBef>
                <a:spcPct val="0"/>
              </a:spcBef>
              <a:buFontTx/>
              <a:buNone/>
            </a:pPr>
            <a:r>
              <a:rPr lang="en-US" sz="3600" dirty="0" err="1">
                <a:solidFill>
                  <a:schemeClr val="bg1"/>
                </a:solidFill>
                <a:latin typeface="Arial Black" pitchFamily="34" charset="0"/>
                <a:cs typeface="Arial" charset="0"/>
              </a:rPr>
              <a:t>Sexandwhy.com</a:t>
            </a:r>
            <a:endParaRPr lang="en-US" sz="3600" dirty="0">
              <a:solidFill>
                <a:schemeClr val="bg1"/>
              </a:solidFill>
              <a:latin typeface="Arial Black" pitchFamily="34" charset="0"/>
              <a:cs typeface="Arial" charset="0"/>
            </a:endParaRPr>
          </a:p>
        </p:txBody>
      </p:sp>
      <p:sp>
        <p:nvSpPr>
          <p:cNvPr id="3" name="Oval 2"/>
          <p:cNvSpPr/>
          <p:nvPr/>
        </p:nvSpPr>
        <p:spPr bwMode="auto">
          <a:xfrm>
            <a:off x="4114800"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643640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F1BEBC80-81CB-4448-83CB-44922AF8C0B0}"/>
              </a:ext>
            </a:extLst>
          </p:cNvPr>
          <p:cNvSpPr txBox="1"/>
          <p:nvPr/>
        </p:nvSpPr>
        <p:spPr bwMode="auto">
          <a:xfrm>
            <a:off x="696912" y="578823"/>
            <a:ext cx="76962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b="1" dirty="0">
                <a:solidFill>
                  <a:schemeClr val="bg1"/>
                </a:solidFill>
                <a:latin typeface="Arial" panose="020B0604020202020204" pitchFamily="34" charset="0"/>
                <a:cs typeface="Arial" panose="020B0604020202020204" pitchFamily="34" charset="0"/>
              </a:rPr>
              <a:t>References</a:t>
            </a:r>
          </a:p>
          <a:p>
            <a:r>
              <a:rPr lang="en-US" sz="2000" dirty="0">
                <a:solidFill>
                  <a:schemeClr val="bg1"/>
                </a:solidFill>
                <a:latin typeface="Arial" panose="020B0604020202020204" pitchFamily="34" charset="0"/>
                <a:ea typeface="Arial Black" charset="0"/>
                <a:cs typeface="Arial" panose="020B0604020202020204" pitchFamily="34" charset="0"/>
              </a:rPr>
              <a:t>AHA Scientific Statement Circulation 2016</a:t>
            </a:r>
          </a:p>
          <a:p>
            <a:r>
              <a:rPr lang="en-US" sz="2000" dirty="0">
                <a:solidFill>
                  <a:schemeClr val="bg1"/>
                </a:solidFill>
                <a:latin typeface="Arial" panose="020B0604020202020204" pitchFamily="34" charset="0"/>
                <a:cs typeface="Arial" panose="020B0604020202020204" pitchFamily="34" charset="0"/>
              </a:rPr>
              <a:t>Ali Surgical </a:t>
            </a:r>
            <a:r>
              <a:rPr lang="en-US" sz="2000" dirty="0" err="1">
                <a:solidFill>
                  <a:schemeClr val="bg1"/>
                </a:solidFill>
                <a:latin typeface="Arial" panose="020B0604020202020204" pitchFamily="34" charset="0"/>
                <a:cs typeface="Arial" panose="020B0604020202020204" pitchFamily="34" charset="0"/>
              </a:rPr>
              <a:t>Endscopy</a:t>
            </a:r>
            <a:r>
              <a:rPr lang="en-US" sz="2000" dirty="0">
                <a:solidFill>
                  <a:schemeClr val="bg1"/>
                </a:solidFill>
                <a:latin typeface="Arial" panose="020B0604020202020204" pitchFamily="34" charset="0"/>
                <a:cs typeface="Arial" panose="020B0604020202020204" pitchFamily="34" charset="0"/>
              </a:rPr>
              <a:t> 2015</a:t>
            </a:r>
            <a:endParaRPr lang="en-US" sz="2000" dirty="0">
              <a:solidFill>
                <a:schemeClr val="bg1"/>
              </a:solidFill>
              <a:latin typeface="Arial" panose="020B0604020202020204" pitchFamily="34" charset="0"/>
              <a:ea typeface="Arial Black" charset="0"/>
              <a:cs typeface="Arial" panose="020B0604020202020204" pitchFamily="34" charset="0"/>
            </a:endParaRPr>
          </a:p>
          <a:p>
            <a:r>
              <a:rPr lang="en-US" sz="2000" dirty="0" err="1">
                <a:solidFill>
                  <a:schemeClr val="bg1"/>
                </a:solidFill>
                <a:latin typeface="Arial" panose="020B0604020202020204" pitchFamily="34" charset="0"/>
                <a:ea typeface="Arial Black" charset="0"/>
                <a:cs typeface="Arial" panose="020B0604020202020204" pitchFamily="34" charset="0"/>
              </a:rPr>
              <a:t>Airaksinen</a:t>
            </a:r>
            <a:r>
              <a:rPr lang="en-US" sz="2000" dirty="0">
                <a:latin typeface="Arial" panose="020B0604020202020204" pitchFamily="34" charset="0"/>
                <a:ea typeface="Arial Black" charset="0"/>
                <a:cs typeface="Arial" panose="020B0604020202020204" pitchFamily="34" charset="0"/>
              </a:rPr>
              <a:t> </a:t>
            </a:r>
            <a:r>
              <a:rPr lang="en-US" sz="2000" dirty="0">
                <a:solidFill>
                  <a:schemeClr val="bg1"/>
                </a:solidFill>
                <a:latin typeface="Arial" panose="020B0604020202020204" pitchFamily="34" charset="0"/>
                <a:ea typeface="Arial Black" charset="0"/>
                <a:cs typeface="Arial" panose="020B0604020202020204" pitchFamily="34" charset="0"/>
              </a:rPr>
              <a:t>J Am Coll Cardiology.  1998</a:t>
            </a:r>
          </a:p>
          <a:p>
            <a:r>
              <a:rPr lang="en-US" sz="2000" dirty="0" err="1">
                <a:solidFill>
                  <a:schemeClr val="bg1"/>
                </a:solidFill>
                <a:latin typeface="Arial" panose="020B0604020202020204" pitchFamily="34" charset="0"/>
                <a:cs typeface="Arial" panose="020B0604020202020204" pitchFamily="34" charset="0"/>
              </a:rPr>
              <a:t>Bosson</a:t>
            </a:r>
            <a:r>
              <a:rPr lang="en-US" sz="2000" dirty="0">
                <a:solidFill>
                  <a:schemeClr val="bg1"/>
                </a:solidFill>
                <a:latin typeface="Arial" panose="020B0604020202020204" pitchFamily="34" charset="0"/>
                <a:cs typeface="Arial" panose="020B0604020202020204" pitchFamily="34" charset="0"/>
              </a:rPr>
              <a:t> JAHA 2016</a:t>
            </a:r>
          </a:p>
          <a:p>
            <a:r>
              <a:rPr lang="en-US" sz="2000" dirty="0">
                <a:solidFill>
                  <a:schemeClr val="bg1"/>
                </a:solidFill>
                <a:latin typeface="Arial" panose="020B0604020202020204" pitchFamily="34" charset="0"/>
                <a:cs typeface="Arial" panose="020B0604020202020204" pitchFamily="34" charset="0"/>
              </a:rPr>
              <a:t>Canadian Health Institute for Health Research</a:t>
            </a:r>
          </a:p>
          <a:p>
            <a:r>
              <a:rPr lang="en-US" sz="2000" dirty="0">
                <a:solidFill>
                  <a:schemeClr val="bg1"/>
                </a:solidFill>
                <a:latin typeface="Arial" panose="020B0604020202020204" pitchFamily="34" charset="0"/>
                <a:ea typeface="Arial Black" charset="0"/>
                <a:cs typeface="Arial" panose="020B0604020202020204" pitchFamily="34" charset="0"/>
              </a:rPr>
              <a:t>Chiaramonte, Health </a:t>
            </a:r>
            <a:r>
              <a:rPr lang="en-US" sz="2000" dirty="0" err="1">
                <a:solidFill>
                  <a:schemeClr val="bg1"/>
                </a:solidFill>
                <a:latin typeface="Arial" panose="020B0604020202020204" pitchFamily="34" charset="0"/>
                <a:ea typeface="Arial Black" charset="0"/>
                <a:cs typeface="Arial" panose="020B0604020202020204" pitchFamily="34" charset="0"/>
              </a:rPr>
              <a:t>Psy</a:t>
            </a:r>
            <a:r>
              <a:rPr lang="en-US" sz="2000" dirty="0">
                <a:solidFill>
                  <a:schemeClr val="bg1"/>
                </a:solidFill>
                <a:latin typeface="Arial" panose="020B0604020202020204" pitchFamily="34" charset="0"/>
                <a:ea typeface="Arial Black" charset="0"/>
                <a:cs typeface="Arial" panose="020B0604020202020204" pitchFamily="34" charset="0"/>
              </a:rPr>
              <a:t> 2006</a:t>
            </a:r>
          </a:p>
          <a:p>
            <a:r>
              <a:rPr lang="en-US" sz="2000" dirty="0">
                <a:solidFill>
                  <a:schemeClr val="bg1"/>
                </a:solidFill>
                <a:latin typeface="Arial" panose="020B0604020202020204" pitchFamily="34" charset="0"/>
                <a:ea typeface="Arial Black" charset="0"/>
                <a:cs typeface="Arial" panose="020B0604020202020204" pitchFamily="34" charset="0"/>
              </a:rPr>
              <a:t>Choong,  Basics and Clinical Pharm &amp; </a:t>
            </a:r>
            <a:r>
              <a:rPr lang="en-US" sz="2000" dirty="0" err="1">
                <a:solidFill>
                  <a:schemeClr val="bg1"/>
                </a:solidFill>
                <a:latin typeface="Arial" panose="020B0604020202020204" pitchFamily="34" charset="0"/>
                <a:ea typeface="Arial Black" charset="0"/>
                <a:cs typeface="Arial" panose="020B0604020202020204" pitchFamily="34" charset="0"/>
              </a:rPr>
              <a:t>Tox</a:t>
            </a:r>
            <a:r>
              <a:rPr lang="en-US" sz="2000" dirty="0">
                <a:solidFill>
                  <a:schemeClr val="bg1"/>
                </a:solidFill>
                <a:latin typeface="Arial" panose="020B0604020202020204" pitchFamily="34" charset="0"/>
                <a:ea typeface="Arial Black" charset="0"/>
                <a:cs typeface="Arial" panose="020B0604020202020204" pitchFamily="34" charset="0"/>
              </a:rPr>
              <a:t> 2013</a:t>
            </a:r>
          </a:p>
          <a:p>
            <a:r>
              <a:rPr lang="en-US" sz="2000" b="1" dirty="0">
                <a:solidFill>
                  <a:schemeClr val="bg1"/>
                </a:solidFill>
                <a:latin typeface="Arial" panose="020B0604020202020204" pitchFamily="34" charset="0"/>
                <a:cs typeface="Arial" panose="020B0604020202020204" pitchFamily="34" charset="0"/>
              </a:rPr>
              <a:t>Dhruva Jama Internal Med 2017</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sz="2000" dirty="0">
                <a:solidFill>
                  <a:schemeClr val="bg1"/>
                </a:solidFill>
                <a:latin typeface="Arial" panose="020B0604020202020204" pitchFamily="34" charset="0"/>
                <a:ea typeface="Arial Black" charset="0"/>
                <a:cs typeface="Arial" panose="020B0604020202020204" pitchFamily="34" charset="0"/>
              </a:rPr>
              <a:t>Fakih, M.G., et al, Am J Infect </a:t>
            </a:r>
            <a:r>
              <a:rPr lang="en-US" sz="2000" dirty="0" err="1">
                <a:solidFill>
                  <a:schemeClr val="bg1"/>
                </a:solidFill>
                <a:latin typeface="Arial" panose="020B0604020202020204" pitchFamily="34" charset="0"/>
                <a:ea typeface="Arial Black" charset="0"/>
                <a:cs typeface="Arial" panose="020B0604020202020204" pitchFamily="34" charset="0"/>
              </a:rPr>
              <a:t>Contr</a:t>
            </a:r>
            <a:r>
              <a:rPr lang="en-US" sz="2000" dirty="0">
                <a:solidFill>
                  <a:schemeClr val="bg1"/>
                </a:solidFill>
                <a:latin typeface="Arial" panose="020B0604020202020204" pitchFamily="34" charset="0"/>
                <a:ea typeface="Arial Black" charset="0"/>
                <a:cs typeface="Arial" panose="020B0604020202020204" pitchFamily="34" charset="0"/>
              </a:rPr>
              <a:t> 2010</a:t>
            </a:r>
          </a:p>
          <a:p>
            <a:r>
              <a:rPr lang="en-US" sz="2000" dirty="0" err="1">
                <a:solidFill>
                  <a:schemeClr val="bg1"/>
                </a:solidFill>
                <a:latin typeface="Arial" panose="020B0604020202020204" pitchFamily="34" charset="0"/>
                <a:ea typeface="Arial" charset="0"/>
                <a:cs typeface="Arial" panose="020B0604020202020204" pitchFamily="34" charset="0"/>
              </a:rPr>
              <a:t>Flyck</a:t>
            </a:r>
            <a:r>
              <a:rPr lang="en-US" sz="2000" dirty="0" err="1">
                <a:latin typeface="Arial" panose="020B0604020202020204" pitchFamily="34" charset="0"/>
                <a:ea typeface="Arial" charset="0"/>
                <a:cs typeface="Arial" panose="020B0604020202020204" pitchFamily="34" charset="0"/>
              </a:rPr>
              <a:t>t</a:t>
            </a:r>
            <a:r>
              <a:rPr lang="en-US" sz="2000" dirty="0" err="1">
                <a:solidFill>
                  <a:schemeClr val="bg1"/>
                </a:solidFill>
                <a:latin typeface="Arial" panose="020B0604020202020204" pitchFamily="34" charset="0"/>
                <a:ea typeface="Arial" charset="0"/>
                <a:cs typeface="Arial" panose="020B0604020202020204" pitchFamily="34" charset="0"/>
              </a:rPr>
              <a:t>Obstetrics</a:t>
            </a:r>
            <a:r>
              <a:rPr lang="en-US" sz="2000" dirty="0">
                <a:solidFill>
                  <a:schemeClr val="bg1"/>
                </a:solidFill>
                <a:latin typeface="Arial" panose="020B0604020202020204" pitchFamily="34" charset="0"/>
                <a:ea typeface="Arial" charset="0"/>
                <a:cs typeface="Arial" panose="020B0604020202020204" pitchFamily="34" charset="0"/>
              </a:rPr>
              <a:t> and </a:t>
            </a:r>
            <a:r>
              <a:rPr lang="en-US" sz="2000" dirty="0" err="1">
                <a:solidFill>
                  <a:schemeClr val="bg1"/>
                </a:solidFill>
                <a:latin typeface="Arial" panose="020B0604020202020204" pitchFamily="34" charset="0"/>
                <a:ea typeface="Arial" charset="0"/>
                <a:cs typeface="Arial" panose="020B0604020202020204" pitchFamily="34" charset="0"/>
              </a:rPr>
              <a:t>Gyn</a:t>
            </a:r>
            <a:r>
              <a:rPr lang="en-US" sz="2000" dirty="0">
                <a:solidFill>
                  <a:schemeClr val="bg1"/>
                </a:solidFill>
                <a:latin typeface="Arial" panose="020B0604020202020204" pitchFamily="34" charset="0"/>
                <a:ea typeface="Arial" charset="0"/>
                <a:cs typeface="Arial" panose="020B0604020202020204" pitchFamily="34" charset="0"/>
              </a:rPr>
              <a:t> International 2017</a:t>
            </a:r>
            <a:endParaRPr lang="en-US" sz="2000" dirty="0">
              <a:solidFill>
                <a:schemeClr val="bg1"/>
              </a:solidFill>
              <a:latin typeface="Arial" panose="020B0604020202020204" pitchFamily="34" charset="0"/>
              <a:ea typeface="Arial Black" charset="0"/>
              <a:cs typeface="Arial" panose="020B0604020202020204" pitchFamily="34" charset="0"/>
            </a:endParaRPr>
          </a:p>
          <a:p>
            <a:r>
              <a:rPr lang="en-US" sz="2000" dirty="0">
                <a:solidFill>
                  <a:schemeClr val="bg1"/>
                </a:solidFill>
                <a:latin typeface="Arial" panose="020B0604020202020204" pitchFamily="34" charset="0"/>
                <a:ea typeface="Arial Black" charset="0"/>
                <a:cs typeface="Arial" panose="020B0604020202020204" pitchFamily="34" charset="0"/>
              </a:rPr>
              <a:t>Greenblatt 2013 </a:t>
            </a:r>
            <a:r>
              <a:rPr lang="en-US" sz="2000" dirty="0" err="1">
                <a:solidFill>
                  <a:schemeClr val="bg1"/>
                </a:solidFill>
                <a:latin typeface="Arial" panose="020B0604020202020204" pitchFamily="34" charset="0"/>
                <a:ea typeface="Arial Black" charset="0"/>
                <a:cs typeface="Arial" panose="020B0604020202020204" pitchFamily="34" charset="0"/>
              </a:rPr>
              <a:t>Pharmakokinetics</a:t>
            </a:r>
            <a:r>
              <a:rPr lang="en-US" sz="2000" dirty="0">
                <a:solidFill>
                  <a:schemeClr val="bg1"/>
                </a:solidFill>
                <a:latin typeface="Arial" panose="020B0604020202020204" pitchFamily="34" charset="0"/>
                <a:ea typeface="Arial Black" charset="0"/>
                <a:cs typeface="Arial" panose="020B0604020202020204" pitchFamily="34" charset="0"/>
              </a:rPr>
              <a:t>/Pharmacodynamics</a:t>
            </a:r>
          </a:p>
          <a:p>
            <a:r>
              <a:rPr lang="en-US" sz="2000" dirty="0" err="1">
                <a:solidFill>
                  <a:schemeClr val="bg1"/>
                </a:solidFill>
                <a:latin typeface="Arial" panose="020B0604020202020204" pitchFamily="34" charset="0"/>
                <a:ea typeface="Arial Black" charset="0"/>
                <a:cs typeface="Arial" panose="020B0604020202020204" pitchFamily="34" charset="0"/>
              </a:rPr>
              <a:t>Kannegaard</a:t>
            </a:r>
            <a:r>
              <a:rPr lang="en-US" sz="2000" dirty="0">
                <a:solidFill>
                  <a:schemeClr val="bg1"/>
                </a:solidFill>
                <a:latin typeface="Arial" panose="020B0604020202020204" pitchFamily="34" charset="0"/>
                <a:ea typeface="Arial Black" charset="0"/>
                <a:cs typeface="Arial" panose="020B0604020202020204" pitchFamily="34" charset="0"/>
              </a:rPr>
              <a:t> 2009 Age and Ageing</a:t>
            </a:r>
          </a:p>
          <a:p>
            <a:r>
              <a:rPr lang="en-US" sz="2000" dirty="0" err="1">
                <a:solidFill>
                  <a:schemeClr val="bg1"/>
                </a:solidFill>
                <a:latin typeface="Arial" panose="020B0604020202020204" pitchFamily="34" charset="0"/>
                <a:ea typeface="Arial Black" charset="0"/>
                <a:cs typeface="Arial" panose="020B0604020202020204" pitchFamily="34" charset="0"/>
              </a:rPr>
              <a:t>Laan</a:t>
            </a:r>
            <a:r>
              <a:rPr lang="en-US" sz="2000" dirty="0">
                <a:solidFill>
                  <a:schemeClr val="bg1"/>
                </a:solidFill>
                <a:latin typeface="Arial" panose="020B0604020202020204" pitchFamily="34" charset="0"/>
                <a:ea typeface="Arial Black" charset="0"/>
                <a:cs typeface="Arial" panose="020B0604020202020204" pitchFamily="34" charset="0"/>
              </a:rPr>
              <a:t> Injury 2015</a:t>
            </a:r>
          </a:p>
          <a:p>
            <a:r>
              <a:rPr lang="en-US" sz="2000" dirty="0" err="1">
                <a:solidFill>
                  <a:schemeClr val="bg1"/>
                </a:solidFill>
                <a:latin typeface="Arial" panose="020B0604020202020204" pitchFamily="34" charset="0"/>
                <a:ea typeface="Arial Black" charset="0"/>
                <a:cs typeface="Arial" panose="020B0604020202020204" pitchFamily="34" charset="0"/>
              </a:rPr>
              <a:t>Mandava</a:t>
            </a:r>
            <a:r>
              <a:rPr lang="en-US" sz="2000" dirty="0">
                <a:solidFill>
                  <a:schemeClr val="bg1"/>
                </a:solidFill>
                <a:latin typeface="Arial" panose="020B0604020202020204" pitchFamily="34" charset="0"/>
                <a:ea typeface="Arial Black" charset="0"/>
                <a:cs typeface="Arial" panose="020B0604020202020204" pitchFamily="34" charset="0"/>
              </a:rPr>
              <a:t> Stroke 2013</a:t>
            </a:r>
          </a:p>
          <a:p>
            <a:r>
              <a:rPr lang="en-US" sz="2000" dirty="0">
                <a:solidFill>
                  <a:schemeClr val="bg1"/>
                </a:solidFill>
                <a:latin typeface="Arial" panose="020B0604020202020204" pitchFamily="34" charset="0"/>
                <a:ea typeface="Arial Black" charset="0"/>
                <a:cs typeface="Arial" panose="020B0604020202020204" pitchFamily="34" charset="0"/>
              </a:rPr>
              <a:t>Mors Immunobiology 2016</a:t>
            </a:r>
          </a:p>
          <a:p>
            <a:endParaRPr lang="en-US" sz="2000" b="1" dirty="0">
              <a:solidFill>
                <a:schemeClr val="bg1"/>
              </a:solidFill>
              <a:latin typeface="Arial" panose="020B0604020202020204" pitchFamily="34" charset="0"/>
              <a:ea typeface="Arial Black" charset="0"/>
              <a:cs typeface="Arial" panose="020B0604020202020204" pitchFamily="34" charset="0"/>
            </a:endParaRPr>
          </a:p>
          <a:p>
            <a:pPr algn="ctr">
              <a:spcBef>
                <a:spcPct val="0"/>
              </a:spcBef>
              <a:buFontTx/>
              <a:buNone/>
            </a:pPr>
            <a:endParaRPr lang="en-US" sz="2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9644458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DA5174-0F72-064D-B33C-8FAE586ED7CC}"/>
              </a:ext>
            </a:extLst>
          </p:cNvPr>
          <p:cNvSpPr txBox="1"/>
          <p:nvPr/>
        </p:nvSpPr>
        <p:spPr bwMode="auto">
          <a:xfrm>
            <a:off x="914400" y="731223"/>
            <a:ext cx="7239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b="1" dirty="0">
                <a:solidFill>
                  <a:schemeClr val="bg1"/>
                </a:solidFill>
                <a:latin typeface="Arial" panose="020B0604020202020204" pitchFamily="34" charset="0"/>
                <a:ea typeface="Arial Black" charset="0"/>
                <a:cs typeface="Arial" panose="020B0604020202020204" pitchFamily="34" charset="0"/>
              </a:rPr>
              <a:t>References </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sz="2000" b="1" dirty="0" err="1">
                <a:solidFill>
                  <a:schemeClr val="bg1"/>
                </a:solidFill>
                <a:latin typeface="Arial" panose="020B0604020202020204" pitchFamily="34" charset="0"/>
                <a:ea typeface="Arial Black" charset="0"/>
                <a:cs typeface="Arial" panose="020B0604020202020204" pitchFamily="34" charset="0"/>
              </a:rPr>
              <a:t>Oskui</a:t>
            </a:r>
            <a:r>
              <a:rPr lang="en-US" sz="2000" b="1" dirty="0">
                <a:solidFill>
                  <a:schemeClr val="bg1"/>
                </a:solidFill>
                <a:latin typeface="Arial" panose="020B0604020202020204" pitchFamily="34" charset="0"/>
                <a:ea typeface="Arial Black" charset="0"/>
                <a:cs typeface="Arial" panose="020B0604020202020204" pitchFamily="34" charset="0"/>
              </a:rPr>
              <a:t> J of American Heart Association 2013</a:t>
            </a:r>
          </a:p>
          <a:p>
            <a:r>
              <a:rPr lang="en-US" sz="2000" b="1" dirty="0">
                <a:solidFill>
                  <a:schemeClr val="bg1"/>
                </a:solidFill>
                <a:latin typeface="Arial" panose="020B0604020202020204" pitchFamily="34" charset="0"/>
                <a:cs typeface="Arial" panose="020B0604020202020204" pitchFamily="34" charset="0"/>
              </a:rPr>
              <a:t>Peer, Front </a:t>
            </a:r>
            <a:r>
              <a:rPr lang="en-US" sz="2000" b="1" dirty="0" err="1">
                <a:solidFill>
                  <a:schemeClr val="bg1"/>
                </a:solidFill>
                <a:latin typeface="Arial" panose="020B0604020202020204" pitchFamily="34" charset="0"/>
                <a:cs typeface="Arial" panose="020B0604020202020204" pitchFamily="34" charset="0"/>
              </a:rPr>
              <a:t>Pharmacol</a:t>
            </a:r>
            <a:r>
              <a:rPr lang="en-US" sz="2000" b="1" dirty="0">
                <a:solidFill>
                  <a:schemeClr val="bg1"/>
                </a:solidFill>
                <a:latin typeface="Arial" panose="020B0604020202020204" pitchFamily="34" charset="0"/>
                <a:cs typeface="Arial" panose="020B0604020202020204" pitchFamily="34" charset="0"/>
              </a:rPr>
              <a:t> 2016</a:t>
            </a:r>
          </a:p>
          <a:p>
            <a:r>
              <a:rPr lang="en-US" sz="2000" b="1" dirty="0">
                <a:solidFill>
                  <a:schemeClr val="bg1"/>
                </a:solidFill>
                <a:latin typeface="Arial" panose="020B0604020202020204" pitchFamily="34" charset="0"/>
                <a:ea typeface="Arial Black" charset="0"/>
                <a:cs typeface="Arial" panose="020B0604020202020204" pitchFamily="34" charset="0"/>
              </a:rPr>
              <a:t>Pelletier J Am Coll Cardiology 2016</a:t>
            </a:r>
          </a:p>
          <a:p>
            <a:r>
              <a:rPr lang="en-US" sz="2000" b="1" dirty="0">
                <a:solidFill>
                  <a:schemeClr val="bg1"/>
                </a:solidFill>
                <a:latin typeface="Arial" panose="020B0604020202020204" pitchFamily="34" charset="0"/>
                <a:cs typeface="Arial" panose="020B0604020202020204" pitchFamily="34" charset="0"/>
              </a:rPr>
              <a:t>Peters Pharmacoepidemiology and Drug Safety 2013</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altLang="en-US" sz="2000" b="1" dirty="0">
                <a:solidFill>
                  <a:schemeClr val="bg1"/>
                </a:solidFill>
                <a:latin typeface="Arial" panose="020B0604020202020204" pitchFamily="34" charset="0"/>
                <a:cs typeface="Arial" panose="020B0604020202020204" pitchFamily="34" charset="0"/>
              </a:rPr>
              <a:t>Phillips et al Global Health Action 2016</a:t>
            </a:r>
            <a:endParaRPr lang="en-US" sz="2000" b="1" dirty="0">
              <a:solidFill>
                <a:schemeClr val="bg1"/>
              </a:solidFill>
              <a:latin typeface="Arial" panose="020B0604020202020204" pitchFamily="34" charset="0"/>
              <a:cs typeface="Arial" panose="020B0604020202020204" pitchFamily="34" charset="0"/>
            </a:endParaRPr>
          </a:p>
          <a:p>
            <a:r>
              <a:rPr lang="en-US" sz="2000" b="1" dirty="0" err="1">
                <a:solidFill>
                  <a:schemeClr val="bg1"/>
                </a:solidFill>
                <a:latin typeface="Arial" panose="020B0604020202020204" pitchFamily="34" charset="0"/>
                <a:cs typeface="Arial" panose="020B0604020202020204" pitchFamily="34" charset="0"/>
              </a:rPr>
              <a:t>Salles</a:t>
            </a:r>
            <a:r>
              <a:rPr lang="en-US" sz="2000" b="1" dirty="0">
                <a:solidFill>
                  <a:schemeClr val="bg1"/>
                </a:solidFill>
                <a:latin typeface="Arial" panose="020B0604020202020204" pitchFamily="34" charset="0"/>
                <a:cs typeface="Arial" panose="020B0604020202020204" pitchFamily="34" charset="0"/>
              </a:rPr>
              <a:t> J of </a:t>
            </a:r>
            <a:r>
              <a:rPr lang="en-US" sz="2000" b="1" dirty="0" err="1">
                <a:solidFill>
                  <a:schemeClr val="bg1"/>
                </a:solidFill>
                <a:latin typeface="Arial" panose="020B0604020202020204" pitchFamily="34" charset="0"/>
                <a:cs typeface="Arial" panose="020B0604020202020204" pitchFamily="34" charset="0"/>
              </a:rPr>
              <a:t>Amer</a:t>
            </a:r>
            <a:r>
              <a:rPr lang="en-US" sz="2000" b="1" dirty="0">
                <a:solidFill>
                  <a:schemeClr val="bg1"/>
                </a:solidFill>
                <a:latin typeface="Arial" panose="020B0604020202020204" pitchFamily="34" charset="0"/>
                <a:cs typeface="Arial" panose="020B0604020202020204" pitchFamily="34" charset="0"/>
              </a:rPr>
              <a:t> Col of </a:t>
            </a:r>
            <a:r>
              <a:rPr lang="en-US" sz="2000" b="1" dirty="0" err="1">
                <a:solidFill>
                  <a:schemeClr val="bg1"/>
                </a:solidFill>
                <a:latin typeface="Arial" panose="020B0604020202020204" pitchFamily="34" charset="0"/>
                <a:cs typeface="Arial" panose="020B0604020202020204" pitchFamily="34" charset="0"/>
              </a:rPr>
              <a:t>Surg</a:t>
            </a:r>
            <a:r>
              <a:rPr lang="en-US" sz="2000" b="1" dirty="0">
                <a:solidFill>
                  <a:schemeClr val="bg1"/>
                </a:solidFill>
                <a:latin typeface="Arial" panose="020B0604020202020204" pitchFamily="34" charset="0"/>
                <a:cs typeface="Arial" panose="020B0604020202020204" pitchFamily="34" charset="0"/>
              </a:rPr>
              <a:t> 2016</a:t>
            </a:r>
          </a:p>
          <a:p>
            <a:r>
              <a:rPr lang="en-US" sz="2000" b="1" dirty="0" err="1">
                <a:solidFill>
                  <a:schemeClr val="bg1"/>
                </a:solidFill>
                <a:latin typeface="Arial" panose="020B0604020202020204" pitchFamily="34" charset="0"/>
                <a:cs typeface="Arial" panose="020B0604020202020204" pitchFamily="34" charset="0"/>
              </a:rPr>
              <a:t>Spataro</a:t>
            </a:r>
            <a:r>
              <a:rPr lang="en-US" sz="2000" b="1" dirty="0">
                <a:solidFill>
                  <a:schemeClr val="bg1"/>
                </a:solidFill>
                <a:latin typeface="Arial" panose="020B0604020202020204" pitchFamily="34" charset="0"/>
                <a:cs typeface="Arial" panose="020B0604020202020204" pitchFamily="34" charset="0"/>
              </a:rPr>
              <a:t> j of Women’s Health 2016</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sz="2000" b="1" dirty="0">
                <a:solidFill>
                  <a:schemeClr val="bg1"/>
                </a:solidFill>
                <a:latin typeface="Arial" panose="020B0604020202020204" pitchFamily="34" charset="0"/>
                <a:ea typeface="Arial Black" charset="0"/>
                <a:cs typeface="Arial" panose="020B0604020202020204" pitchFamily="34" charset="0"/>
              </a:rPr>
              <a:t>Shah BMJ 2015</a:t>
            </a:r>
          </a:p>
          <a:p>
            <a:r>
              <a:rPr lang="en-US" sz="2000" b="1" dirty="0">
                <a:solidFill>
                  <a:schemeClr val="bg1"/>
                </a:solidFill>
                <a:latin typeface="Arial" panose="020B0604020202020204" pitchFamily="34" charset="0"/>
                <a:ea typeface="Arial Black" charset="0"/>
                <a:cs typeface="Arial" panose="020B0604020202020204" pitchFamily="34" charset="0"/>
              </a:rPr>
              <a:t>Schnell 2010 </a:t>
            </a:r>
            <a:r>
              <a:rPr lang="en-US" sz="2000" b="1" dirty="0" err="1">
                <a:solidFill>
                  <a:schemeClr val="bg1"/>
                </a:solidFill>
                <a:latin typeface="Arial" panose="020B0604020202020204" pitchFamily="34" charset="0"/>
                <a:ea typeface="Arial Black" charset="0"/>
                <a:cs typeface="Arial" panose="020B0604020202020204" pitchFamily="34" charset="0"/>
              </a:rPr>
              <a:t>Geriatr</a:t>
            </a:r>
            <a:r>
              <a:rPr lang="en-US" sz="2000" b="1" dirty="0">
                <a:solidFill>
                  <a:schemeClr val="bg1"/>
                </a:solidFill>
                <a:latin typeface="Arial" panose="020B0604020202020204" pitchFamily="34" charset="0"/>
                <a:ea typeface="Arial Black" charset="0"/>
                <a:cs typeface="Arial" panose="020B0604020202020204" pitchFamily="34" charset="0"/>
              </a:rPr>
              <a:t> Ortho </a:t>
            </a:r>
            <a:r>
              <a:rPr lang="en-US" sz="2000" b="1" dirty="0" err="1">
                <a:solidFill>
                  <a:schemeClr val="bg1"/>
                </a:solidFill>
                <a:latin typeface="Arial" panose="020B0604020202020204" pitchFamily="34" charset="0"/>
                <a:ea typeface="Arial Black" charset="0"/>
                <a:cs typeface="Arial" panose="020B0604020202020204" pitchFamily="34" charset="0"/>
              </a:rPr>
              <a:t>Surg</a:t>
            </a:r>
            <a:r>
              <a:rPr lang="en-US" sz="2000" b="1" dirty="0">
                <a:solidFill>
                  <a:schemeClr val="bg1"/>
                </a:solidFill>
                <a:latin typeface="Arial" panose="020B0604020202020204" pitchFamily="34" charset="0"/>
                <a:ea typeface="Arial Black" charset="0"/>
                <a:cs typeface="Arial" panose="020B0604020202020204" pitchFamily="34" charset="0"/>
              </a:rPr>
              <a:t> Rehab</a:t>
            </a:r>
          </a:p>
          <a:p>
            <a:r>
              <a:rPr lang="en-US" sz="2000" b="1" dirty="0">
                <a:solidFill>
                  <a:schemeClr val="bg1"/>
                </a:solidFill>
                <a:latin typeface="Arial" panose="020B0604020202020204" pitchFamily="34" charset="0"/>
                <a:ea typeface="Arial Black" charset="0"/>
                <a:cs typeface="Arial" panose="020B0604020202020204" pitchFamily="34" charset="0"/>
              </a:rPr>
              <a:t>Shimizu J Cardiovasc </a:t>
            </a:r>
            <a:r>
              <a:rPr lang="en-US" sz="2000" b="1" dirty="0" err="1">
                <a:solidFill>
                  <a:schemeClr val="bg1"/>
                </a:solidFill>
                <a:latin typeface="Arial" panose="020B0604020202020204" pitchFamily="34" charset="0"/>
                <a:ea typeface="Arial Black" charset="0"/>
                <a:cs typeface="Arial" panose="020B0604020202020204" pitchFamily="34" charset="0"/>
              </a:rPr>
              <a:t>Electrophysiol</a:t>
            </a:r>
            <a:r>
              <a:rPr lang="en-US" sz="2000" b="1" dirty="0">
                <a:solidFill>
                  <a:schemeClr val="bg1"/>
                </a:solidFill>
                <a:latin typeface="Arial" panose="020B0604020202020204" pitchFamily="34" charset="0"/>
                <a:ea typeface="Arial Black" charset="0"/>
                <a:cs typeface="Arial" panose="020B0604020202020204" pitchFamily="34" charset="0"/>
              </a:rPr>
              <a:t>. 2007 </a:t>
            </a:r>
          </a:p>
          <a:p>
            <a:r>
              <a:rPr lang="en-US" sz="2000" b="1" dirty="0">
                <a:solidFill>
                  <a:schemeClr val="bg1"/>
                </a:solidFill>
                <a:latin typeface="Arial" panose="020B0604020202020204" pitchFamily="34" charset="0"/>
                <a:cs typeface="Arial" panose="020B0604020202020204" pitchFamily="34" charset="0"/>
              </a:rPr>
              <a:t>Venkatesh Archives of Internal Medicine 2012</a:t>
            </a:r>
          </a:p>
          <a:p>
            <a:r>
              <a:rPr lang="en-US" sz="2000" b="1" dirty="0" err="1">
                <a:solidFill>
                  <a:schemeClr val="bg1"/>
                </a:solidFill>
                <a:latin typeface="Arial" panose="020B0604020202020204" pitchFamily="34" charset="0"/>
                <a:ea typeface="Arial" charset="0"/>
                <a:cs typeface="Arial" panose="020B0604020202020204" pitchFamily="34" charset="0"/>
              </a:rPr>
              <a:t>Vlak</a:t>
            </a:r>
            <a:r>
              <a:rPr lang="en-US" sz="2000" b="1" dirty="0">
                <a:solidFill>
                  <a:schemeClr val="bg1"/>
                </a:solidFill>
                <a:latin typeface="Arial" panose="020B0604020202020204" pitchFamily="34" charset="0"/>
                <a:ea typeface="Arial" charset="0"/>
                <a:cs typeface="Arial" panose="020B0604020202020204" pitchFamily="34" charset="0"/>
              </a:rPr>
              <a:t>, M (2011). The Lancet Neurology, 10(7), 626–636. </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sz="2000" b="1" dirty="0">
                <a:solidFill>
                  <a:schemeClr val="bg1"/>
                </a:solidFill>
                <a:latin typeface="Arial" panose="020B0604020202020204" pitchFamily="34" charset="0"/>
                <a:cs typeface="Arial" panose="020B0604020202020204" pitchFamily="34" charset="0"/>
              </a:rPr>
              <a:t>Wetherill Biology of Sex Differences 2016</a:t>
            </a:r>
            <a:endParaRPr lang="en-US" sz="2000" b="1" dirty="0">
              <a:solidFill>
                <a:schemeClr val="bg1"/>
              </a:solidFill>
              <a:latin typeface="Arial" panose="020B0604020202020204" pitchFamily="34" charset="0"/>
              <a:ea typeface="Arial Black" charset="0"/>
              <a:cs typeface="Arial" panose="020B0604020202020204" pitchFamily="34" charset="0"/>
            </a:endParaRPr>
          </a:p>
          <a:p>
            <a:r>
              <a:rPr lang="en-US" altLang="en-US" sz="2000" b="1" dirty="0">
                <a:solidFill>
                  <a:schemeClr val="bg1"/>
                </a:solidFill>
                <a:latin typeface="Arial" panose="020B0604020202020204" pitchFamily="34" charset="0"/>
                <a:ea typeface="Arial Black" charset="0"/>
                <a:cs typeface="Arial" panose="020B0604020202020204" pitchFamily="34" charset="0"/>
              </a:rPr>
              <a:t>Yip Cardiovasc </a:t>
            </a:r>
            <a:r>
              <a:rPr lang="en-US" altLang="en-US" sz="2000" b="1" dirty="0" err="1">
                <a:solidFill>
                  <a:schemeClr val="bg1"/>
                </a:solidFill>
                <a:latin typeface="Arial" panose="020B0604020202020204" pitchFamily="34" charset="0"/>
                <a:ea typeface="Arial Black" charset="0"/>
                <a:cs typeface="Arial" panose="020B0604020202020204" pitchFamily="34" charset="0"/>
              </a:rPr>
              <a:t>Diag</a:t>
            </a:r>
            <a:r>
              <a:rPr lang="en-US" altLang="en-US" sz="2000" b="1" dirty="0">
                <a:solidFill>
                  <a:schemeClr val="bg1"/>
                </a:solidFill>
                <a:latin typeface="Arial" panose="020B0604020202020204" pitchFamily="34" charset="0"/>
                <a:ea typeface="Arial Black" charset="0"/>
                <a:cs typeface="Arial" panose="020B0604020202020204" pitchFamily="34" charset="0"/>
              </a:rPr>
              <a:t> </a:t>
            </a:r>
            <a:r>
              <a:rPr lang="en-US" altLang="en-US" sz="2000" b="1" dirty="0" err="1">
                <a:solidFill>
                  <a:schemeClr val="bg1"/>
                </a:solidFill>
                <a:latin typeface="Arial" panose="020B0604020202020204" pitchFamily="34" charset="0"/>
                <a:ea typeface="Arial Black" charset="0"/>
                <a:cs typeface="Arial" panose="020B0604020202020204" pitchFamily="34" charset="0"/>
              </a:rPr>
              <a:t>Ther</a:t>
            </a:r>
            <a:r>
              <a:rPr lang="en-US" altLang="en-US" sz="2000" b="1" dirty="0">
                <a:solidFill>
                  <a:schemeClr val="bg1"/>
                </a:solidFill>
                <a:latin typeface="Arial" panose="020B0604020202020204" pitchFamily="34" charset="0"/>
                <a:ea typeface="Arial Black" charset="0"/>
                <a:cs typeface="Arial" panose="020B0604020202020204" pitchFamily="34" charset="0"/>
              </a:rPr>
              <a:t> 2015</a:t>
            </a:r>
          </a:p>
          <a:p>
            <a:endParaRPr lang="en-US" sz="2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64804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A708E86-1024-D747-B92E-17C2FA07ECB8}"/>
              </a:ext>
            </a:extLst>
          </p:cNvPr>
          <p:cNvSpPr/>
          <p:nvPr/>
        </p:nvSpPr>
        <p:spPr>
          <a:xfrm>
            <a:off x="1371600" y="990600"/>
            <a:ext cx="6629400" cy="4154984"/>
          </a:xfrm>
          <a:prstGeom prst="rect">
            <a:avLst/>
          </a:prstGeom>
        </p:spPr>
        <p:txBody>
          <a:bodyPr wrap="square">
            <a:spAutoFit/>
          </a:bodyPr>
          <a:lstStyle/>
          <a:p>
            <a:pPr algn="ctr"/>
            <a:r>
              <a:rPr lang="en-US" altLang="en-US" sz="4400" b="1" i="1" dirty="0">
                <a:solidFill>
                  <a:schemeClr val="bg1"/>
                </a:solidFill>
                <a:latin typeface="Arial Black" pitchFamily="34" charset="0"/>
                <a:cs typeface="Arial" charset="0"/>
              </a:rPr>
              <a:t>Gender</a:t>
            </a:r>
            <a:r>
              <a:rPr lang="en-US" altLang="en-US" sz="4400" dirty="0">
                <a:solidFill>
                  <a:schemeClr val="bg1"/>
                </a:solidFill>
                <a:latin typeface="Arial Black" pitchFamily="34" charset="0"/>
                <a:cs typeface="Arial" charset="0"/>
              </a:rPr>
              <a:t> refers to the roles and expectations a person has within a sociocultural context</a:t>
            </a:r>
          </a:p>
        </p:txBody>
      </p:sp>
      <p:sp>
        <p:nvSpPr>
          <p:cNvPr id="3" name="Oval 2">
            <a:extLst>
              <a:ext uri="{FF2B5EF4-FFF2-40B4-BE49-F238E27FC236}">
                <a16:creationId xmlns:a16="http://schemas.microsoft.com/office/drawing/2014/main" xmlns="" id="{53F2F14D-F83F-514E-B3A4-6E5A0E13AC0D}"/>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1EF5B478-1D62-A84F-89E5-4D26F7078C70}"/>
              </a:ext>
            </a:extLst>
          </p:cNvPr>
          <p:cNvSpPr txBox="1"/>
          <p:nvPr/>
        </p:nvSpPr>
        <p:spPr bwMode="auto">
          <a:xfrm>
            <a:off x="7543800" y="4927937"/>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r>
              <a:rPr lang="en-US" sz="6000" dirty="0">
                <a:solidFill>
                  <a:schemeClr val="bg1"/>
                </a:solidFill>
                <a:latin typeface="Arial Black" pitchFamily="34" charset="0"/>
                <a:cs typeface="Arial" charset="0"/>
              </a:rPr>
              <a:t> </a:t>
            </a:r>
          </a:p>
        </p:txBody>
      </p:sp>
    </p:spTree>
    <p:extLst>
      <p:ext uri="{BB962C8B-B14F-4D97-AF65-F5344CB8AC3E}">
        <p14:creationId xmlns:p14="http://schemas.microsoft.com/office/powerpoint/2010/main" val="4098001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825957" y="1524000"/>
            <a:ext cx="6523709"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endParaRPr lang="en-US" sz="2200" b="1" dirty="0">
              <a:solidFill>
                <a:schemeClr val="bg1"/>
              </a:solidFill>
              <a:latin typeface="Arial" charset="0"/>
              <a:ea typeface="Arial" charset="0"/>
              <a:cs typeface="Arial" charset="0"/>
              <a:hlinkClick r:id="rId2"/>
            </a:endParaRPr>
          </a:p>
          <a:p>
            <a:r>
              <a:rPr lang="en-US" sz="2200" b="1" dirty="0">
                <a:solidFill>
                  <a:schemeClr val="bg1"/>
                </a:solidFill>
                <a:latin typeface="Arial" charset="0"/>
                <a:ea typeface="Arial" charset="0"/>
                <a:cs typeface="Arial" charset="0"/>
                <a:hlinkClick r:id="rId2"/>
              </a:rPr>
              <a:t>http://www.soc.ucsb.edu/sexinfo/article/causes</a:t>
            </a:r>
            <a:endParaRPr lang="en-US" sz="2200" b="1" dirty="0">
              <a:solidFill>
                <a:schemeClr val="bg1"/>
              </a:solidFill>
              <a:latin typeface="Arial" charset="0"/>
              <a:ea typeface="Arial" charset="0"/>
              <a:cs typeface="Arial" charset="0"/>
            </a:endParaRPr>
          </a:p>
          <a:p>
            <a:r>
              <a:rPr lang="en-US" sz="2200" dirty="0">
                <a:solidFill>
                  <a:schemeClr val="bg1"/>
                </a:solidFill>
                <a:latin typeface="Arial" charset="0"/>
                <a:ea typeface="Arial" charset="0"/>
                <a:cs typeface="Arial" charset="0"/>
                <a:hlinkClick r:id="rId3"/>
              </a:rPr>
              <a:t>https://www.drugabuse.gov/publications/</a:t>
            </a:r>
            <a:endParaRPr lang="en-US" sz="2200" dirty="0">
              <a:solidFill>
                <a:schemeClr val="bg1"/>
              </a:solidFill>
              <a:latin typeface="Arial" charset="0"/>
              <a:ea typeface="Arial" charset="0"/>
              <a:cs typeface="Arial" charset="0"/>
            </a:endParaRPr>
          </a:p>
          <a:p>
            <a:r>
              <a:rPr lang="en-US" sz="2200" dirty="0">
                <a:solidFill>
                  <a:schemeClr val="bg1"/>
                </a:solidFill>
                <a:latin typeface="Arial" charset="0"/>
                <a:ea typeface="Arial" charset="0"/>
                <a:cs typeface="Arial" charset="0"/>
              </a:rPr>
              <a:t>research-reports/substance-use-in-women/</a:t>
            </a:r>
          </a:p>
          <a:p>
            <a:r>
              <a:rPr lang="en-US" sz="2200" dirty="0">
                <a:solidFill>
                  <a:schemeClr val="bg1"/>
                </a:solidFill>
                <a:latin typeface="Arial" charset="0"/>
                <a:ea typeface="Arial" charset="0"/>
                <a:cs typeface="Arial" charset="0"/>
              </a:rPr>
              <a:t>sex-gender-differences-in-substance-use</a:t>
            </a:r>
          </a:p>
          <a:p>
            <a:r>
              <a:rPr lang="en-US" sz="2200" b="1" dirty="0">
                <a:solidFill>
                  <a:schemeClr val="bg1"/>
                </a:solidFill>
                <a:latin typeface="Arial" charset="0"/>
                <a:ea typeface="Arial" charset="0"/>
                <a:cs typeface="Arial" charset="0"/>
                <a:hlinkClick r:id="rId4"/>
              </a:rPr>
              <a:t>https://doi.org/10.1016/S1474-4422(11)70109-0</a:t>
            </a:r>
            <a:r>
              <a:rPr lang="en-US" sz="4800" dirty="0"/>
              <a:t/>
            </a:r>
            <a:br>
              <a:rPr lang="en-US" sz="4800" dirty="0"/>
            </a:br>
            <a:r>
              <a:rPr lang="en-US" sz="2200" b="1" dirty="0">
                <a:solidFill>
                  <a:schemeClr val="bg1"/>
                </a:solidFill>
                <a:latin typeface="Arial" charset="0"/>
                <a:ea typeface="Arial" charset="0"/>
                <a:cs typeface="Arial" charset="0"/>
                <a:hlinkClick r:id="rId5"/>
              </a:rPr>
              <a:t>https://www.cdc.gov/pregnancy/meds/</a:t>
            </a:r>
            <a:endParaRPr lang="en-US" sz="2200" b="1" dirty="0">
              <a:solidFill>
                <a:schemeClr val="bg1"/>
              </a:solidFill>
              <a:latin typeface="Arial" charset="0"/>
              <a:ea typeface="Arial" charset="0"/>
              <a:cs typeface="Arial" charset="0"/>
            </a:endParaRPr>
          </a:p>
          <a:p>
            <a:r>
              <a:rPr lang="en-US" sz="2200" b="1" dirty="0" err="1">
                <a:solidFill>
                  <a:schemeClr val="bg1"/>
                </a:solidFill>
                <a:latin typeface="Arial" charset="0"/>
                <a:ea typeface="Arial" charset="0"/>
                <a:cs typeface="Arial" charset="0"/>
              </a:rPr>
              <a:t>treatingfortwo</a:t>
            </a:r>
            <a:r>
              <a:rPr lang="en-US" sz="2200" b="1" dirty="0">
                <a:solidFill>
                  <a:schemeClr val="bg1"/>
                </a:solidFill>
                <a:latin typeface="Arial" charset="0"/>
                <a:ea typeface="Arial" charset="0"/>
                <a:cs typeface="Arial" charset="0"/>
              </a:rPr>
              <a:t>/</a:t>
            </a:r>
            <a:r>
              <a:rPr lang="en-US" sz="2200" b="1" dirty="0" err="1">
                <a:solidFill>
                  <a:schemeClr val="bg1"/>
                </a:solidFill>
                <a:latin typeface="Arial" charset="0"/>
                <a:ea typeface="Arial" charset="0"/>
                <a:cs typeface="Arial" charset="0"/>
              </a:rPr>
              <a:t>data.html</a:t>
            </a:r>
            <a:endParaRPr lang="en-US" sz="2200" b="1" dirty="0">
              <a:solidFill>
                <a:schemeClr val="bg1"/>
              </a:solidFill>
              <a:latin typeface="Arial" charset="0"/>
              <a:ea typeface="Arial" charset="0"/>
              <a:cs typeface="Arial" charset="0"/>
            </a:endParaRPr>
          </a:p>
          <a:p>
            <a:r>
              <a:rPr lang="en-US" sz="2200" b="1" dirty="0">
                <a:solidFill>
                  <a:schemeClr val="bg1"/>
                </a:solidFill>
                <a:latin typeface="Arial" charset="0"/>
                <a:ea typeface="Arial" charset="0"/>
                <a:cs typeface="Arial" charset="0"/>
                <a:hlinkClick r:id="rId3"/>
              </a:rPr>
              <a:t>https://www.drugabuse.gov/publications/</a:t>
            </a:r>
            <a:endParaRPr lang="en-US" sz="2200" b="1" dirty="0">
              <a:solidFill>
                <a:schemeClr val="bg1"/>
              </a:solidFill>
              <a:latin typeface="Arial" charset="0"/>
              <a:ea typeface="Arial" charset="0"/>
              <a:cs typeface="Arial" charset="0"/>
            </a:endParaRPr>
          </a:p>
          <a:p>
            <a:r>
              <a:rPr lang="en-US" sz="2200" b="1" dirty="0">
                <a:solidFill>
                  <a:schemeClr val="bg1"/>
                </a:solidFill>
                <a:latin typeface="Arial" charset="0"/>
                <a:ea typeface="Arial" charset="0"/>
                <a:cs typeface="Arial" charset="0"/>
              </a:rPr>
              <a:t>research-reports/substance-use-in-women/</a:t>
            </a:r>
          </a:p>
          <a:p>
            <a:r>
              <a:rPr lang="en-US" sz="2200" b="1" dirty="0">
                <a:solidFill>
                  <a:schemeClr val="bg1"/>
                </a:solidFill>
                <a:latin typeface="Arial" charset="0"/>
                <a:ea typeface="Arial" charset="0"/>
                <a:cs typeface="Arial" charset="0"/>
              </a:rPr>
              <a:t>sex-gender-differences-in-substance-use</a:t>
            </a:r>
          </a:p>
          <a:p>
            <a:endParaRPr lang="en-US" sz="2200" dirty="0">
              <a:solidFill>
                <a:schemeClr val="bg1"/>
              </a:solidFill>
              <a:latin typeface="Arial" charset="0"/>
              <a:ea typeface="Arial" charset="0"/>
              <a:cs typeface="Arial" charset="0"/>
            </a:endParaRPr>
          </a:p>
          <a:p>
            <a:endParaRPr lang="en-US" altLang="en-US" sz="2200" b="1" dirty="0">
              <a:solidFill>
                <a:schemeClr val="bg1"/>
              </a:solidFill>
              <a:latin typeface="Arial" charset="0"/>
              <a:ea typeface="Arial" charset="0"/>
              <a:cs typeface="Arial" charset="0"/>
            </a:endParaRPr>
          </a:p>
          <a:p>
            <a:endParaRPr lang="en-US" sz="2200" b="1" dirty="0">
              <a:solidFill>
                <a:schemeClr val="bg1"/>
              </a:solidFill>
              <a:latin typeface="Arial Black" charset="0"/>
              <a:ea typeface="Arial Black" charset="0"/>
              <a:cs typeface="Arial Black" charset="0"/>
            </a:endParaRPr>
          </a:p>
          <a:p>
            <a:pPr algn="ctr"/>
            <a:endParaRPr lang="en-US" b="1" dirty="0">
              <a:solidFill>
                <a:schemeClr val="bg1"/>
              </a:solidFill>
              <a:latin typeface="Arial Black" charset="0"/>
              <a:ea typeface="Arial Black" charset="0"/>
              <a:cs typeface="Arial Black" charset="0"/>
            </a:endParaRPr>
          </a:p>
          <a:p>
            <a:pPr algn="ctr"/>
            <a:endParaRPr lang="en-US" b="1" dirty="0">
              <a:solidFill>
                <a:schemeClr val="bg1"/>
              </a:solidFill>
              <a:latin typeface="Arial Black" charset="0"/>
              <a:ea typeface="Arial Black" charset="0"/>
              <a:cs typeface="Arial Black" charset="0"/>
            </a:endParaRPr>
          </a:p>
          <a:p>
            <a:pPr algn="ctr">
              <a:spcBef>
                <a:spcPct val="0"/>
              </a:spcBef>
              <a:buFontTx/>
              <a:buNone/>
            </a:pPr>
            <a:endParaRPr lang="en-US" b="1" dirty="0">
              <a:solidFill>
                <a:schemeClr val="bg1"/>
              </a:solidFill>
              <a:latin typeface="Arial Black" charset="0"/>
              <a:ea typeface="Arial Black" charset="0"/>
              <a:cs typeface="Arial Black" charset="0"/>
            </a:endParaRP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CDCA385F-2E7E-5340-8F7D-622FE305DB3C}"/>
              </a:ext>
            </a:extLst>
          </p:cNvPr>
          <p:cNvSpPr txBox="1"/>
          <p:nvPr/>
        </p:nvSpPr>
        <p:spPr bwMode="auto">
          <a:xfrm>
            <a:off x="1295400" y="865258"/>
            <a:ext cx="541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Other websites</a:t>
            </a:r>
          </a:p>
        </p:txBody>
      </p:sp>
    </p:spTree>
    <p:extLst>
      <p:ext uri="{BB962C8B-B14F-4D97-AF65-F5344CB8AC3E}">
        <p14:creationId xmlns:p14="http://schemas.microsoft.com/office/powerpoint/2010/main" val="151626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9EACA4-69C1-B24E-B5E3-CA6A9A3AC66D}"/>
              </a:ext>
            </a:extLst>
          </p:cNvPr>
          <p:cNvSpPr txBox="1"/>
          <p:nvPr/>
        </p:nvSpPr>
        <p:spPr bwMode="auto">
          <a:xfrm>
            <a:off x="1143000" y="990600"/>
            <a:ext cx="6781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altLang="en-US" sz="6000" i="1" dirty="0">
                <a:solidFill>
                  <a:schemeClr val="bg1"/>
                </a:solidFill>
                <a:latin typeface="Arial Black" pitchFamily="34" charset="0"/>
                <a:cs typeface="Arial" charset="0"/>
              </a:rPr>
              <a:t>Every cell has a sex every person has a gender   </a:t>
            </a:r>
          </a:p>
          <a:p>
            <a:pPr algn="ctr"/>
            <a:r>
              <a:rPr lang="en-US" altLang="en-US" sz="8000" i="1" dirty="0">
                <a:solidFill>
                  <a:schemeClr val="bg1"/>
                </a:solidFill>
                <a:latin typeface="Arial Black" pitchFamily="34" charset="0"/>
                <a:cs typeface="Arial" charset="0"/>
              </a:rPr>
              <a:t>				</a:t>
            </a:r>
            <a:endParaRPr lang="en-US" sz="6000" dirty="0">
              <a:solidFill>
                <a:schemeClr val="bg1"/>
              </a:solidFill>
              <a:latin typeface="Arial Black" pitchFamily="34" charset="0"/>
              <a:cs typeface="Arial" charset="0"/>
            </a:endParaRPr>
          </a:p>
        </p:txBody>
      </p:sp>
      <p:sp>
        <p:nvSpPr>
          <p:cNvPr id="3" name="TextBox 2">
            <a:extLst>
              <a:ext uri="{FF2B5EF4-FFF2-40B4-BE49-F238E27FC236}">
                <a16:creationId xmlns:a16="http://schemas.microsoft.com/office/drawing/2014/main" xmlns="" id="{87AEF264-0103-5E43-B8DC-495E9200D196}"/>
              </a:ext>
            </a:extLst>
          </p:cNvPr>
          <p:cNvSpPr txBox="1"/>
          <p:nvPr/>
        </p:nvSpPr>
        <p:spPr bwMode="auto">
          <a:xfrm>
            <a:off x="533400" y="5425589"/>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altLang="en-US" sz="2000" dirty="0">
                <a:solidFill>
                  <a:schemeClr val="bg1"/>
                </a:solidFill>
                <a:latin typeface="Arial Black" pitchFamily="34" charset="0"/>
                <a:cs typeface="Arial" charset="0"/>
              </a:rPr>
              <a:t>Canadian Institute of Health Research</a:t>
            </a:r>
          </a:p>
        </p:txBody>
      </p:sp>
      <p:sp>
        <p:nvSpPr>
          <p:cNvPr id="4" name="Oval 3">
            <a:extLst>
              <a:ext uri="{FF2B5EF4-FFF2-40B4-BE49-F238E27FC236}">
                <a16:creationId xmlns:a16="http://schemas.microsoft.com/office/drawing/2014/main" xmlns="" id="{E9110CB4-7A13-F746-9C54-01EFD0FA8835}"/>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38BB7C3E-AF61-9A4C-8DCF-AC3000C047C4}"/>
              </a:ext>
            </a:extLst>
          </p:cNvPr>
          <p:cNvSpPr txBox="1"/>
          <p:nvPr/>
        </p:nvSpPr>
        <p:spPr bwMode="auto">
          <a:xfrm>
            <a:off x="7543800" y="5438745"/>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230894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BD7EF06-D774-5048-AC87-7C95DFF60C1C}"/>
              </a:ext>
            </a:extLst>
          </p:cNvPr>
          <p:cNvPicPr>
            <a:picLocks noChangeAspect="1"/>
          </p:cNvPicPr>
          <p:nvPr/>
        </p:nvPicPr>
        <p:blipFill>
          <a:blip r:embed="rId2"/>
          <a:stretch>
            <a:fillRect/>
          </a:stretch>
        </p:blipFill>
        <p:spPr>
          <a:xfrm>
            <a:off x="1828800" y="1808142"/>
            <a:ext cx="2392939" cy="3168251"/>
          </a:xfrm>
          <a:prstGeom prst="rect">
            <a:avLst/>
          </a:prstGeom>
        </p:spPr>
      </p:pic>
      <p:pic>
        <p:nvPicPr>
          <p:cNvPr id="3" name="Picture 2">
            <a:extLst>
              <a:ext uri="{FF2B5EF4-FFF2-40B4-BE49-F238E27FC236}">
                <a16:creationId xmlns:a16="http://schemas.microsoft.com/office/drawing/2014/main" xmlns="" id="{D6B0D4C7-C271-4C4E-8EDA-517872A6E2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1808142"/>
            <a:ext cx="2529781" cy="3168250"/>
          </a:xfrm>
          <a:prstGeom prst="rect">
            <a:avLst/>
          </a:prstGeom>
        </p:spPr>
      </p:pic>
      <p:sp>
        <p:nvSpPr>
          <p:cNvPr id="4" name="TextBox 3">
            <a:extLst>
              <a:ext uri="{FF2B5EF4-FFF2-40B4-BE49-F238E27FC236}">
                <a16:creationId xmlns:a16="http://schemas.microsoft.com/office/drawing/2014/main" xmlns="" id="{96EBE0FF-BC1D-A242-AEC0-D4E70829C954}"/>
              </a:ext>
            </a:extLst>
          </p:cNvPr>
          <p:cNvSpPr txBox="1"/>
          <p:nvPr/>
        </p:nvSpPr>
        <p:spPr bwMode="auto">
          <a:xfrm>
            <a:off x="1447800" y="5006872"/>
            <a:ext cx="5943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1800" dirty="0">
                <a:solidFill>
                  <a:schemeClr val="bg1"/>
                </a:solidFill>
                <a:latin typeface="Arial Black" pitchFamily="34" charset="0"/>
                <a:cs typeface="Arial" charset="0"/>
              </a:rPr>
              <a:t>Source: </a:t>
            </a:r>
            <a:r>
              <a:rPr lang="en-US" sz="1800" dirty="0" err="1">
                <a:solidFill>
                  <a:schemeClr val="bg1"/>
                </a:solidFill>
                <a:latin typeface="Arial Black" pitchFamily="34" charset="0"/>
                <a:cs typeface="Arial" charset="0"/>
              </a:rPr>
              <a:t>fundacionreflejosdevenezuelo.com</a:t>
            </a:r>
            <a:endParaRPr lang="en-US" sz="1800" dirty="0">
              <a:solidFill>
                <a:schemeClr val="bg1"/>
              </a:solidFill>
              <a:latin typeface="Arial Black" pitchFamily="34" charset="0"/>
              <a:cs typeface="Arial" charset="0"/>
            </a:endParaRPr>
          </a:p>
          <a:p>
            <a:pPr algn="ctr">
              <a:spcBef>
                <a:spcPct val="0"/>
              </a:spcBef>
              <a:buFontTx/>
              <a:buNone/>
            </a:pPr>
            <a:endParaRPr lang="en-US" sz="6000" dirty="0">
              <a:solidFill>
                <a:schemeClr val="bg1"/>
              </a:solidFill>
              <a:latin typeface="Arial Black" pitchFamily="34" charset="0"/>
              <a:cs typeface="Arial" charset="0"/>
            </a:endParaRPr>
          </a:p>
        </p:txBody>
      </p:sp>
      <p:sp>
        <p:nvSpPr>
          <p:cNvPr id="5" name="TextBox 4">
            <a:extLst>
              <a:ext uri="{FF2B5EF4-FFF2-40B4-BE49-F238E27FC236}">
                <a16:creationId xmlns:a16="http://schemas.microsoft.com/office/drawing/2014/main" xmlns="" id="{DA6E2FC9-35A7-D24D-9DB0-4790A8EBF491}"/>
              </a:ext>
            </a:extLst>
          </p:cNvPr>
          <p:cNvSpPr txBox="1"/>
          <p:nvPr/>
        </p:nvSpPr>
        <p:spPr bwMode="auto">
          <a:xfrm>
            <a:off x="1828800" y="749469"/>
            <a:ext cx="57301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Two-spirited</a:t>
            </a:r>
          </a:p>
        </p:txBody>
      </p:sp>
    </p:spTree>
    <p:extLst>
      <p:ext uri="{BB962C8B-B14F-4D97-AF65-F5344CB8AC3E}">
        <p14:creationId xmlns:p14="http://schemas.microsoft.com/office/powerpoint/2010/main" val="161474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6042C5E6-C3E4-0043-9054-FEAAEDA1F539}"/>
              </a:ext>
            </a:extLst>
          </p:cNvPr>
          <p:cNvSpPr txBox="1"/>
          <p:nvPr/>
        </p:nvSpPr>
        <p:spPr bwMode="auto">
          <a:xfrm>
            <a:off x="1143000" y="923599"/>
            <a:ext cx="6858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Correct term for someone who’s assigned sex at birth is  female, has a male gender identity and is physically attracted to females</a:t>
            </a: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838199" y="1676400"/>
            <a:ext cx="75660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Transgender straight male</a:t>
            </a:r>
            <a:endParaRPr lang="en-US" altLang="en-US" i="1" dirty="0">
              <a:solidFill>
                <a:schemeClr val="bg1"/>
              </a:solidFill>
              <a:latin typeface="Arial Black" pitchFamily="34" charset="0"/>
              <a:cs typeface="Arial" charset="0"/>
            </a:endParaRPr>
          </a:p>
          <a:p>
            <a:pPr>
              <a:spcBef>
                <a:spcPct val="0"/>
              </a:spcBef>
              <a:buFontTx/>
              <a:buNone/>
            </a:pPr>
            <a:endParaRPr lang="en-US" altLang="en-US" sz="2000" i="1" dirty="0">
              <a:solidFill>
                <a:schemeClr val="bg1"/>
              </a:solidFill>
              <a:latin typeface="Arial Black" pitchFamily="34" charset="0"/>
              <a:cs typeface="Arial" charset="0"/>
            </a:endParaRPr>
          </a:p>
          <a:p>
            <a:pPr>
              <a:spcBef>
                <a:spcPct val="0"/>
              </a:spcBef>
              <a:buFontTx/>
              <a:buNone/>
            </a:pPr>
            <a:endParaRPr lang="en-US" altLang="en-US" sz="2000" i="1" dirty="0">
              <a:solidFill>
                <a:schemeClr val="bg1"/>
              </a:solidFill>
              <a:latin typeface="Arial Black" pitchFamily="34" charset="0"/>
              <a:cs typeface="Arial" charset="0"/>
            </a:endParaRPr>
          </a:p>
        </p:txBody>
      </p:sp>
      <p:sp>
        <p:nvSpPr>
          <p:cNvPr id="2" name="TextBox 1"/>
          <p:cNvSpPr txBox="1"/>
          <p:nvPr/>
        </p:nvSpPr>
        <p:spPr bwMode="auto">
          <a:xfrm>
            <a:off x="7364412" y="5543490"/>
            <a:ext cx="2079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5" name="Oval 4"/>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DFEDAE9-825A-164D-9E66-570D9B3A601D}"/>
              </a:ext>
            </a:extLst>
          </p:cNvPr>
          <p:cNvSpPr txBox="1"/>
          <p:nvPr/>
        </p:nvSpPr>
        <p:spPr bwMode="auto">
          <a:xfrm>
            <a:off x="1066800" y="1193274"/>
            <a:ext cx="7239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i="1" dirty="0">
                <a:solidFill>
                  <a:schemeClr val="bg1"/>
                </a:solidFill>
                <a:latin typeface="Arial Black" pitchFamily="34" charset="0"/>
                <a:cs typeface="Arial" charset="0"/>
              </a:rPr>
              <a:t>Gender identity is distinct from sexual orientation</a:t>
            </a:r>
          </a:p>
        </p:txBody>
      </p:sp>
    </p:spTree>
    <p:extLst>
      <p:ext uri="{BB962C8B-B14F-4D97-AF65-F5344CB8AC3E}">
        <p14:creationId xmlns:p14="http://schemas.microsoft.com/office/powerpoint/2010/main" val="125176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04800" y="5943600"/>
            <a:ext cx="2819400" cy="914400"/>
          </a:xfrm>
          <a:prstGeom prst="rect">
            <a:avLst/>
          </a:prstGeom>
          <a:solidFill>
            <a:schemeClr val="accent2"/>
          </a:solidFill>
          <a:ln>
            <a:noFill/>
          </a:ln>
          <a:extLst/>
        </p:spPr>
        <p:txBody>
          <a:bodyPr wrap="squar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4" name="TextBox 3"/>
          <p:cNvSpPr txBox="1"/>
          <p:nvPr/>
        </p:nvSpPr>
        <p:spPr bwMode="auto">
          <a:xfrm>
            <a:off x="1334098" y="7794921"/>
            <a:ext cx="1847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5" name="Oval 4"/>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CDAD4700-4DFD-A54A-8960-7C1927EC9345}"/>
              </a:ext>
            </a:extLst>
          </p:cNvPr>
          <p:cNvSpPr txBox="1"/>
          <p:nvPr/>
        </p:nvSpPr>
        <p:spPr bwMode="auto">
          <a:xfrm>
            <a:off x="1334098" y="728246"/>
            <a:ext cx="6705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Significant distress caused when </a:t>
            </a:r>
            <a:r>
              <a:rPr lang="en-US" sz="4400">
                <a:solidFill>
                  <a:schemeClr val="bg1"/>
                </a:solidFill>
                <a:latin typeface="Arial Black" pitchFamily="34" charset="0"/>
                <a:cs typeface="Arial" charset="0"/>
              </a:rPr>
              <a:t>an individual’s assigned </a:t>
            </a:r>
            <a:r>
              <a:rPr lang="en-US" sz="4400" dirty="0">
                <a:solidFill>
                  <a:schemeClr val="bg1"/>
                </a:solidFill>
                <a:latin typeface="Arial Black" pitchFamily="34" charset="0"/>
                <a:cs typeface="Arial" charset="0"/>
              </a:rPr>
              <a:t>sex does not align with their gender identity</a:t>
            </a:r>
          </a:p>
        </p:txBody>
      </p:sp>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D693833-9C1C-1D4C-A99C-83D559991785}"/>
              </a:ext>
            </a:extLst>
          </p:cNvPr>
          <p:cNvSpPr txBox="1"/>
          <p:nvPr/>
        </p:nvSpPr>
        <p:spPr bwMode="auto">
          <a:xfrm>
            <a:off x="2057400" y="2116604"/>
            <a:ext cx="5562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Gender Dysphoria</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62000" y="1090613"/>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7200" dirty="0">
                <a:solidFill>
                  <a:schemeClr val="bg1"/>
                </a:solidFill>
                <a:latin typeface="Impact" charset="0"/>
                <a:ea typeface="Impact" charset="0"/>
                <a:cs typeface="Impact" charset="0"/>
              </a:rPr>
              <a:t>HERE ARE TODAY’S CATEGORIES</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2836085"/>
      </p:ext>
    </p:extLst>
  </p:cSld>
  <p:clrMapOvr>
    <a:masterClrMapping/>
  </p:clrMapOvr>
  <p:transition advClick="0"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67400" y="8001000"/>
            <a:ext cx="4533900" cy="1893102"/>
          </a:xfrm>
          <a:prstGeom prst="rect">
            <a:avLst/>
          </a:prstGeom>
        </p:spPr>
      </p:pic>
      <p:sp>
        <p:nvSpPr>
          <p:cNvPr id="8" name="Oval 7"/>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p:cNvSpPr txBox="1"/>
          <p:nvPr/>
        </p:nvSpPr>
        <p:spPr bwMode="auto">
          <a:xfrm>
            <a:off x="990600" y="1776175"/>
            <a:ext cx="7467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3600" dirty="0">
                <a:solidFill>
                  <a:schemeClr val="bg1"/>
                </a:solidFill>
                <a:latin typeface="Arial Black" pitchFamily="34" charset="0"/>
                <a:cs typeface="Arial" charset="0"/>
              </a:rPr>
              <a:t>The percentage of the 2017 medical school class that self-identified as LGBT</a:t>
            </a:r>
          </a:p>
          <a:p>
            <a:pPr algn="ctr"/>
            <a:r>
              <a:rPr lang="en-US" sz="3600" dirty="0">
                <a:solidFill>
                  <a:schemeClr val="bg1"/>
                </a:solidFill>
                <a:latin typeface="Arial Black" pitchFamily="34" charset="0"/>
                <a:cs typeface="Arial" charset="0"/>
              </a:rPr>
              <a:t>(within 3%)</a:t>
            </a:r>
          </a:p>
        </p:txBody>
      </p:sp>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BB1EEBF-F3FE-2646-882D-003E0012C65C}"/>
              </a:ext>
            </a:extLst>
          </p:cNvPr>
          <p:cNvSpPr/>
          <p:nvPr/>
        </p:nvSpPr>
        <p:spPr>
          <a:xfrm>
            <a:off x="1066800" y="838200"/>
            <a:ext cx="6934200" cy="892552"/>
          </a:xfrm>
          <a:prstGeom prst="rect">
            <a:avLst/>
          </a:prstGeom>
        </p:spPr>
        <p:txBody>
          <a:bodyPr wrap="square">
            <a:spAutoFit/>
          </a:bodyPr>
          <a:lstStyle/>
          <a:p>
            <a:endParaRPr lang="en-US" sz="2800" dirty="0">
              <a:solidFill>
                <a:schemeClr val="bg1"/>
              </a:solidFill>
              <a:latin typeface="Arial Black" pitchFamily="34" charset="0"/>
              <a:cs typeface="Arial" charset="0"/>
            </a:endParaRPr>
          </a:p>
          <a:p>
            <a:endParaRPr lang="en-US" dirty="0">
              <a:solidFill>
                <a:schemeClr val="bg1"/>
              </a:solidFill>
              <a:latin typeface="Arial Black" pitchFamily="34" charset="0"/>
              <a:cs typeface="Arial" charset="0"/>
            </a:endParaRPr>
          </a:p>
        </p:txBody>
      </p:sp>
      <p:sp>
        <p:nvSpPr>
          <p:cNvPr id="5" name="Oval 4">
            <a:extLst>
              <a:ext uri="{FF2B5EF4-FFF2-40B4-BE49-F238E27FC236}">
                <a16:creationId xmlns:a16="http://schemas.microsoft.com/office/drawing/2014/main" xmlns="" id="{AE4738F1-260A-BA42-91C5-A67206BAE6C4}"/>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1C297457-175B-8249-BC10-D3B70CB831EA}"/>
              </a:ext>
            </a:extLst>
          </p:cNvPr>
          <p:cNvSpPr txBox="1"/>
          <p:nvPr/>
        </p:nvSpPr>
        <p:spPr bwMode="auto">
          <a:xfrm>
            <a:off x="7772400" y="5553046"/>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7" name="TextBox 6">
            <a:extLst>
              <a:ext uri="{FF2B5EF4-FFF2-40B4-BE49-F238E27FC236}">
                <a16:creationId xmlns:a16="http://schemas.microsoft.com/office/drawing/2014/main" xmlns="" id="{ED63BD42-E8A9-E84E-96CC-149BAD0C3512}"/>
              </a:ext>
            </a:extLst>
          </p:cNvPr>
          <p:cNvSpPr txBox="1"/>
          <p:nvPr/>
        </p:nvSpPr>
        <p:spPr bwMode="auto">
          <a:xfrm>
            <a:off x="1905000" y="2540168"/>
            <a:ext cx="609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8%</a:t>
            </a:r>
          </a:p>
        </p:txBody>
      </p:sp>
      <p:sp>
        <p:nvSpPr>
          <p:cNvPr id="8" name="TextBox 7">
            <a:extLst>
              <a:ext uri="{FF2B5EF4-FFF2-40B4-BE49-F238E27FC236}">
                <a16:creationId xmlns:a16="http://schemas.microsoft.com/office/drawing/2014/main" xmlns="" id="{7F0418D1-FC03-544D-8F54-6021562966F7}"/>
              </a:ext>
            </a:extLst>
          </p:cNvPr>
          <p:cNvSpPr txBox="1"/>
          <p:nvPr/>
        </p:nvSpPr>
        <p:spPr bwMode="auto">
          <a:xfrm>
            <a:off x="35718" y="5368381"/>
            <a:ext cx="266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AAMC</a:t>
            </a:r>
          </a:p>
        </p:txBody>
      </p:sp>
    </p:spTree>
    <p:extLst>
      <p:ext uri="{BB962C8B-B14F-4D97-AF65-F5344CB8AC3E}">
        <p14:creationId xmlns:p14="http://schemas.microsoft.com/office/powerpoint/2010/main" val="3340142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BA1ECF-AF92-8445-9A8D-7055FFCE9864}"/>
              </a:ext>
            </a:extLst>
          </p:cNvPr>
          <p:cNvSpPr txBox="1"/>
          <p:nvPr/>
        </p:nvSpPr>
        <p:spPr bwMode="auto">
          <a:xfrm>
            <a:off x="1219200" y="1309063"/>
            <a:ext cx="6781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30%</a:t>
            </a:r>
          </a:p>
          <a:p>
            <a:pPr algn="ctr">
              <a:spcBef>
                <a:spcPct val="0"/>
              </a:spcBef>
              <a:buFontTx/>
              <a:buNone/>
            </a:pPr>
            <a:r>
              <a:rPr lang="en-US" sz="4000" dirty="0">
                <a:solidFill>
                  <a:schemeClr val="bg1"/>
                </a:solidFill>
                <a:latin typeface="Arial Black" pitchFamily="34" charset="0"/>
                <a:cs typeface="Arial" charset="0"/>
              </a:rPr>
              <a:t>LGBT medical students who conceal their sexual orientation during medical school</a:t>
            </a:r>
          </a:p>
        </p:txBody>
      </p:sp>
    </p:spTree>
    <p:extLst>
      <p:ext uri="{BB962C8B-B14F-4D97-AF65-F5344CB8AC3E}">
        <p14:creationId xmlns:p14="http://schemas.microsoft.com/office/powerpoint/2010/main" val="242310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96745899-DB87-8840-AA0F-6AEDC484CF87}"/>
              </a:ext>
            </a:extLst>
          </p:cNvPr>
          <p:cNvSpPr txBox="1"/>
          <p:nvPr/>
        </p:nvSpPr>
        <p:spPr bwMode="auto">
          <a:xfrm>
            <a:off x="1230312" y="813197"/>
            <a:ext cx="6629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Which hand belongs to someone exposed to more prenatal testosterone</a:t>
            </a:r>
          </a:p>
        </p:txBody>
      </p:sp>
      <p:pic>
        <p:nvPicPr>
          <p:cNvPr id="6" name="Picture 5">
            <a:extLst>
              <a:ext uri="{FF2B5EF4-FFF2-40B4-BE49-F238E27FC236}">
                <a16:creationId xmlns:a16="http://schemas.microsoft.com/office/drawing/2014/main" xmlns="" id="{2DC76B6A-61AA-574E-AA97-924DF832447F}"/>
              </a:ext>
            </a:extLst>
          </p:cNvPr>
          <p:cNvPicPr>
            <a:picLocks noChangeAspect="1"/>
          </p:cNvPicPr>
          <p:nvPr/>
        </p:nvPicPr>
        <p:blipFill>
          <a:blip r:embed="rId3"/>
          <a:stretch>
            <a:fillRect/>
          </a:stretch>
        </p:blipFill>
        <p:spPr>
          <a:xfrm>
            <a:off x="3276600" y="3613964"/>
            <a:ext cx="2857500" cy="1765300"/>
          </a:xfrm>
          <a:prstGeom prst="rect">
            <a:avLst/>
          </a:prstGeom>
        </p:spPr>
      </p:pic>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p:nvPr/>
        </p:nvCxnSpPr>
        <p:spPr bwMode="auto">
          <a:xfrm flipV="1">
            <a:off x="836023" y="5867400"/>
            <a:ext cx="0" cy="533400"/>
          </a:xfrm>
          <a:prstGeom prst="straightConnector1">
            <a:avLst/>
          </a:prstGeom>
          <a:solidFill>
            <a:schemeClr val="accent1"/>
          </a:solidFill>
          <a:ln w="539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bwMode="auto">
          <a:xfrm>
            <a:off x="1371600" y="994708"/>
            <a:ext cx="6553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Hand on right</a:t>
            </a:r>
          </a:p>
          <a:p>
            <a:pPr>
              <a:spcBef>
                <a:spcPct val="0"/>
              </a:spcBef>
              <a:buFontTx/>
              <a:buNone/>
            </a:pPr>
            <a:endParaRPr lang="en-US" sz="6000" dirty="0">
              <a:solidFill>
                <a:schemeClr val="bg1"/>
              </a:solidFill>
              <a:latin typeface="Arial Black" pitchFamily="34" charset="0"/>
              <a:cs typeface="Arial" charset="0"/>
            </a:endParaRPr>
          </a:p>
        </p:txBody>
      </p:sp>
      <p:pic>
        <p:nvPicPr>
          <p:cNvPr id="4" name="Picture 3">
            <a:extLst>
              <a:ext uri="{FF2B5EF4-FFF2-40B4-BE49-F238E27FC236}">
                <a16:creationId xmlns:a16="http://schemas.microsoft.com/office/drawing/2014/main" xmlns="" id="{7F494C13-B8C1-C649-B5FD-AA3D603C983D}"/>
              </a:ext>
            </a:extLst>
          </p:cNvPr>
          <p:cNvPicPr>
            <a:picLocks noChangeAspect="1"/>
          </p:cNvPicPr>
          <p:nvPr/>
        </p:nvPicPr>
        <p:blipFill>
          <a:blip r:embed="rId2"/>
          <a:stretch>
            <a:fillRect/>
          </a:stretch>
        </p:blipFill>
        <p:spPr>
          <a:xfrm>
            <a:off x="2761385" y="2438400"/>
            <a:ext cx="3773629" cy="2331264"/>
          </a:xfrm>
          <a:prstGeom prst="rect">
            <a:avLst/>
          </a:prstGeom>
        </p:spPr>
      </p:pic>
      <p:sp>
        <p:nvSpPr>
          <p:cNvPr id="3" name="Donut 2">
            <a:extLst>
              <a:ext uri="{FF2B5EF4-FFF2-40B4-BE49-F238E27FC236}">
                <a16:creationId xmlns:a16="http://schemas.microsoft.com/office/drawing/2014/main" xmlns="" id="{E399AD82-3159-354B-BB99-AFAC9678EA02}"/>
              </a:ext>
            </a:extLst>
          </p:cNvPr>
          <p:cNvSpPr/>
          <p:nvPr/>
        </p:nvSpPr>
        <p:spPr bwMode="auto">
          <a:xfrm>
            <a:off x="4343400" y="2209800"/>
            <a:ext cx="3200400" cy="2788464"/>
          </a:xfrm>
          <a:prstGeom prst="donut">
            <a:avLst>
              <a:gd name="adj" fmla="val 5253"/>
            </a:avLst>
          </a:prstGeom>
          <a:solidFill>
            <a:srgbClr val="FF00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itchFamily="18" charset="0"/>
            </a:endParaRPr>
          </a:p>
        </p:txBody>
      </p:sp>
      <p:sp>
        <p:nvSpPr>
          <p:cNvPr id="6" name="Oval 5">
            <a:extLst>
              <a:ext uri="{FF2B5EF4-FFF2-40B4-BE49-F238E27FC236}">
                <a16:creationId xmlns:a16="http://schemas.microsoft.com/office/drawing/2014/main" xmlns="" id="{2415D936-C243-6F48-A4CE-8F4125F2CF86}"/>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C02D4258-E648-1C41-861C-6D5542E50DA4}"/>
              </a:ext>
            </a:extLst>
          </p:cNvPr>
          <p:cNvSpPr txBox="1"/>
          <p:nvPr/>
        </p:nvSpPr>
        <p:spPr bwMode="auto">
          <a:xfrm>
            <a:off x="7543800" y="5467290"/>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319041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6F77DC7-9F07-994C-ACEA-9B7CC106A64F}"/>
              </a:ext>
            </a:extLst>
          </p:cNvPr>
          <p:cNvSpPr/>
          <p:nvPr/>
        </p:nvSpPr>
        <p:spPr>
          <a:xfrm>
            <a:off x="838200" y="990600"/>
            <a:ext cx="7543800" cy="2739211"/>
          </a:xfrm>
          <a:prstGeom prst="rect">
            <a:avLst/>
          </a:prstGeom>
        </p:spPr>
        <p:txBody>
          <a:bodyPr wrap="square">
            <a:spAutoFit/>
          </a:bodyPr>
          <a:lstStyle/>
          <a:p>
            <a:pPr algn="ctr"/>
            <a:r>
              <a:rPr lang="en-US" sz="6000" dirty="0">
                <a:solidFill>
                  <a:schemeClr val="bg1"/>
                </a:solidFill>
                <a:latin typeface="Arial Black" pitchFamily="34" charset="0"/>
                <a:cs typeface="Arial" charset="0"/>
              </a:rPr>
              <a:t>Testosterone</a:t>
            </a:r>
          </a:p>
          <a:p>
            <a:endParaRPr lang="en-US" sz="3600" dirty="0">
              <a:solidFill>
                <a:schemeClr val="bg1"/>
              </a:solidFill>
              <a:latin typeface="Arial Black" pitchFamily="34" charset="0"/>
              <a:cs typeface="Arial" charset="0"/>
            </a:endParaRPr>
          </a:p>
          <a:p>
            <a:r>
              <a:rPr lang="en-US" sz="3600" dirty="0">
                <a:solidFill>
                  <a:schemeClr val="bg1"/>
                </a:solidFill>
                <a:latin typeface="Arial Black" pitchFamily="34" charset="0"/>
                <a:cs typeface="Arial" charset="0"/>
              </a:rPr>
              <a:t>Organizational</a:t>
            </a:r>
          </a:p>
          <a:p>
            <a:r>
              <a:rPr lang="en-US" sz="4000" dirty="0">
                <a:solidFill>
                  <a:schemeClr val="bg1"/>
                </a:solidFill>
                <a:latin typeface="Arial Black" pitchFamily="34" charset="0"/>
                <a:cs typeface="Arial" charset="0"/>
              </a:rPr>
              <a:t>	- </a:t>
            </a:r>
            <a:r>
              <a:rPr lang="en-US" sz="3600" dirty="0">
                <a:solidFill>
                  <a:schemeClr val="bg1"/>
                </a:solidFill>
                <a:latin typeface="Arial Black" pitchFamily="34" charset="0"/>
                <a:cs typeface="Arial" charset="0"/>
              </a:rPr>
              <a:t>permanent wiring</a:t>
            </a:r>
          </a:p>
        </p:txBody>
      </p:sp>
      <p:sp>
        <p:nvSpPr>
          <p:cNvPr id="4" name="Oval 3">
            <a:extLst>
              <a:ext uri="{FF2B5EF4-FFF2-40B4-BE49-F238E27FC236}">
                <a16:creationId xmlns:a16="http://schemas.microsoft.com/office/drawing/2014/main" xmlns="" id="{D7E9E093-0058-7843-817D-65AA673C8E29}"/>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A2BEFBAC-13AD-4744-B0ED-758786DD8D89}"/>
              </a:ext>
            </a:extLst>
          </p:cNvPr>
          <p:cNvSpPr txBox="1"/>
          <p:nvPr/>
        </p:nvSpPr>
        <p:spPr bwMode="auto">
          <a:xfrm>
            <a:off x="6781800" y="5250954"/>
            <a:ext cx="259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73356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84D29F-6A66-8B4C-B8C4-C2BD099B3E52}"/>
              </a:ext>
            </a:extLst>
          </p:cNvPr>
          <p:cNvPicPr>
            <a:picLocks noChangeAspect="1"/>
          </p:cNvPicPr>
          <p:nvPr/>
        </p:nvPicPr>
        <p:blipFill>
          <a:blip r:embed="rId2"/>
          <a:stretch>
            <a:fillRect/>
          </a:stretch>
        </p:blipFill>
        <p:spPr>
          <a:xfrm>
            <a:off x="304800" y="381000"/>
            <a:ext cx="8382000" cy="5491655"/>
          </a:xfrm>
          <a:prstGeom prst="rect">
            <a:avLst/>
          </a:prstGeom>
        </p:spPr>
      </p:pic>
      <p:sp>
        <p:nvSpPr>
          <p:cNvPr id="3" name="Oval 2">
            <a:extLst>
              <a:ext uri="{FF2B5EF4-FFF2-40B4-BE49-F238E27FC236}">
                <a16:creationId xmlns:a16="http://schemas.microsoft.com/office/drawing/2014/main" xmlns="" id="{AB61B209-D25F-9740-A4FC-3F49B426CA61}"/>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97733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3FF8C6-C1D9-874B-84FB-E8E4B08C999B}"/>
              </a:ext>
            </a:extLst>
          </p:cNvPr>
          <p:cNvSpPr txBox="1"/>
          <p:nvPr/>
        </p:nvSpPr>
        <p:spPr bwMode="auto">
          <a:xfrm>
            <a:off x="1066800" y="762000"/>
            <a:ext cx="7239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Testosterone</a:t>
            </a:r>
          </a:p>
          <a:p>
            <a:pPr>
              <a:spcBef>
                <a:spcPct val="0"/>
              </a:spcBef>
            </a:pPr>
            <a:endParaRPr lang="en-US" sz="4000" dirty="0">
              <a:solidFill>
                <a:schemeClr val="bg1"/>
              </a:solidFill>
              <a:latin typeface="Arial Black" pitchFamily="34" charset="0"/>
              <a:cs typeface="Arial" charset="0"/>
            </a:endParaRPr>
          </a:p>
          <a:p>
            <a:pPr>
              <a:spcBef>
                <a:spcPct val="0"/>
              </a:spcBef>
            </a:pPr>
            <a:r>
              <a:rPr lang="en-US" sz="4000" dirty="0" err="1">
                <a:solidFill>
                  <a:schemeClr val="bg1"/>
                </a:solidFill>
                <a:latin typeface="Arial Black" pitchFamily="34" charset="0"/>
                <a:cs typeface="Arial" charset="0"/>
              </a:rPr>
              <a:t>Activatational</a:t>
            </a:r>
            <a:r>
              <a:rPr lang="en-US" sz="4000" dirty="0">
                <a:solidFill>
                  <a:schemeClr val="bg1"/>
                </a:solidFill>
                <a:latin typeface="Arial Black" pitchFamily="34" charset="0"/>
                <a:cs typeface="Arial" charset="0"/>
              </a:rPr>
              <a:t> </a:t>
            </a:r>
          </a:p>
          <a:p>
            <a:pPr>
              <a:spcBef>
                <a:spcPct val="0"/>
              </a:spcBef>
            </a:pPr>
            <a:r>
              <a:rPr lang="en-US" sz="4000" dirty="0">
                <a:solidFill>
                  <a:schemeClr val="bg1"/>
                </a:solidFill>
                <a:latin typeface="Arial Black" pitchFamily="34" charset="0"/>
                <a:cs typeface="Arial" charset="0"/>
              </a:rPr>
              <a:t>	</a:t>
            </a:r>
            <a:r>
              <a:rPr lang="en-US" sz="3600" dirty="0">
                <a:solidFill>
                  <a:schemeClr val="bg1"/>
                </a:solidFill>
                <a:latin typeface="Arial Black" pitchFamily="34" charset="0"/>
                <a:cs typeface="Arial" charset="0"/>
              </a:rPr>
              <a:t>- temporary changes</a:t>
            </a:r>
          </a:p>
          <a:p>
            <a:pPr>
              <a:spcBef>
                <a:spcPct val="0"/>
              </a:spcBef>
            </a:pPr>
            <a:r>
              <a:rPr lang="en-US" sz="3600" dirty="0">
                <a:solidFill>
                  <a:schemeClr val="bg1"/>
                </a:solidFill>
                <a:latin typeface="Arial Black" pitchFamily="34" charset="0"/>
                <a:cs typeface="Arial" charset="0"/>
              </a:rPr>
              <a:t>		- dominance</a:t>
            </a:r>
          </a:p>
          <a:p>
            <a:pPr>
              <a:spcBef>
                <a:spcPct val="0"/>
              </a:spcBef>
            </a:pPr>
            <a:r>
              <a:rPr lang="en-US" sz="3600" dirty="0">
                <a:solidFill>
                  <a:schemeClr val="bg1"/>
                </a:solidFill>
                <a:latin typeface="Arial Black" pitchFamily="34" charset="0"/>
                <a:cs typeface="Arial" charset="0"/>
              </a:rPr>
              <a:t>		- competition</a:t>
            </a:r>
          </a:p>
        </p:txBody>
      </p:sp>
      <p:sp>
        <p:nvSpPr>
          <p:cNvPr id="3" name="TextBox 2">
            <a:extLst>
              <a:ext uri="{FF2B5EF4-FFF2-40B4-BE49-F238E27FC236}">
                <a16:creationId xmlns:a16="http://schemas.microsoft.com/office/drawing/2014/main" xmlns="" id="{1DC1052B-F77B-7E40-B58D-B4D6C58B254B}"/>
              </a:ext>
            </a:extLst>
          </p:cNvPr>
          <p:cNvSpPr txBox="1"/>
          <p:nvPr/>
        </p:nvSpPr>
        <p:spPr bwMode="auto">
          <a:xfrm>
            <a:off x="7543800" y="5476846"/>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4" name="Oval 3">
            <a:extLst>
              <a:ext uri="{FF2B5EF4-FFF2-40B4-BE49-F238E27FC236}">
                <a16:creationId xmlns:a16="http://schemas.microsoft.com/office/drawing/2014/main" xmlns="" id="{3A2A1FE3-3D19-024D-8E76-8CDAD2D42901}"/>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1062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0E892FE-D7E6-0B4E-A8FE-6A65C8341FE4}"/>
              </a:ext>
            </a:extLst>
          </p:cNvPr>
          <p:cNvSpPr/>
          <p:nvPr/>
        </p:nvSpPr>
        <p:spPr bwMode="auto">
          <a:xfrm>
            <a:off x="7772400" y="5486400"/>
            <a:ext cx="762000" cy="304800"/>
          </a:xfrm>
          <a:prstGeom prst="rect">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5" name="Picture 6">
            <a:extLst>
              <a:ext uri="{FF2B5EF4-FFF2-40B4-BE49-F238E27FC236}">
                <a16:creationId xmlns:a16="http://schemas.microsoft.com/office/drawing/2014/main" xmlns="" id="{074C2989-F702-A44B-9B1F-F219141A520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0042" y="935664"/>
            <a:ext cx="580771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1A606A90-AE80-9640-B231-DACD5182864A}"/>
              </a:ext>
            </a:extLst>
          </p:cNvPr>
          <p:cNvSpPr txBox="1"/>
          <p:nvPr/>
        </p:nvSpPr>
        <p:spPr bwMode="auto">
          <a:xfrm>
            <a:off x="1066800" y="4253181"/>
            <a:ext cx="7086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What’s right might be flipped to </a:t>
            </a:r>
            <a:r>
              <a:rPr lang="en-US" sz="4000" i="1" dirty="0">
                <a:solidFill>
                  <a:schemeClr val="bg1"/>
                </a:solidFill>
                <a:latin typeface="Arial Black" pitchFamily="34" charset="0"/>
                <a:cs typeface="Arial" charset="0"/>
              </a:rPr>
              <a:t>who’s </a:t>
            </a:r>
            <a:r>
              <a:rPr lang="en-US" sz="4000" dirty="0">
                <a:solidFill>
                  <a:schemeClr val="bg1"/>
                </a:solidFill>
                <a:latin typeface="Arial Black" pitchFamily="34" charset="0"/>
                <a:cs typeface="Arial" charset="0"/>
              </a:rPr>
              <a:t>right</a:t>
            </a:r>
          </a:p>
        </p:txBody>
      </p:sp>
    </p:spTree>
    <p:extLst>
      <p:ext uri="{BB962C8B-B14F-4D97-AF65-F5344CB8AC3E}">
        <p14:creationId xmlns:p14="http://schemas.microsoft.com/office/powerpoint/2010/main" val="166992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p:cNvSpPr txBox="1">
            <a:spLocks noChangeArrowheads="1"/>
          </p:cNvSpPr>
          <p:nvPr/>
        </p:nvSpPr>
        <p:spPr bwMode="auto">
          <a:xfrm>
            <a:off x="914400" y="789057"/>
            <a:ext cx="7566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dirty="0">
                <a:solidFill>
                  <a:schemeClr val="bg1"/>
                </a:solidFill>
                <a:latin typeface="Arial Black" pitchFamily="34" charset="0"/>
                <a:cs typeface="Arial" charset="0"/>
              </a:rPr>
              <a:t>Higher mortality with this</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 name="Picture 1">
            <a:extLst>
              <a:ext uri="{FF2B5EF4-FFF2-40B4-BE49-F238E27FC236}">
                <a16:creationId xmlns:a16="http://schemas.microsoft.com/office/drawing/2014/main" xmlns="" id="{8678D0D3-F8A7-E942-A73F-BC905F8FF3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512183"/>
            <a:ext cx="4800600" cy="3636455"/>
          </a:xfrm>
          <a:prstGeom prst="rect">
            <a:avLst/>
          </a:prstGeom>
        </p:spPr>
      </p:pic>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Basics</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9AD1B33B-3224-5C45-B280-D74F2F115163}"/>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56B55813-3FEB-F64A-89C6-4AB2CCD7E8C8}"/>
              </a:ext>
            </a:extLst>
          </p:cNvPr>
          <p:cNvSpPr txBox="1"/>
          <p:nvPr/>
        </p:nvSpPr>
        <p:spPr bwMode="auto">
          <a:xfrm>
            <a:off x="2971800" y="2311568"/>
            <a:ext cx="297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Males</a:t>
            </a:r>
          </a:p>
        </p:txBody>
      </p:sp>
      <p:sp>
        <p:nvSpPr>
          <p:cNvPr id="5" name="TextBox 4">
            <a:extLst>
              <a:ext uri="{FF2B5EF4-FFF2-40B4-BE49-F238E27FC236}">
                <a16:creationId xmlns:a16="http://schemas.microsoft.com/office/drawing/2014/main" xmlns="" id="{BC8E3DFE-4AB6-1249-A7AB-D54E9E3E6DDF}"/>
              </a:ext>
            </a:extLst>
          </p:cNvPr>
          <p:cNvSpPr txBox="1"/>
          <p:nvPr/>
        </p:nvSpPr>
        <p:spPr bwMode="auto">
          <a:xfrm>
            <a:off x="6858000" y="5358825"/>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2841919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782445" y="9144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Male</a:t>
            </a:r>
          </a:p>
        </p:txBody>
      </p:sp>
      <p:graphicFrame>
        <p:nvGraphicFramePr>
          <p:cNvPr id="6" name="Table 5"/>
          <p:cNvGraphicFramePr>
            <a:graphicFrameLocks noGrp="1"/>
          </p:cNvGraphicFramePr>
          <p:nvPr>
            <p:extLst>
              <p:ext uri="{D42A27DB-BD31-4B8C-83A1-F6EECF244321}">
                <p14:modId xmlns:p14="http://schemas.microsoft.com/office/powerpoint/2010/main" val="870034276"/>
              </p:ext>
            </p:extLst>
          </p:nvPr>
        </p:nvGraphicFramePr>
        <p:xfrm>
          <a:off x="960972" y="2120919"/>
          <a:ext cx="3518694" cy="2468880"/>
        </p:xfrm>
        <a:graphic>
          <a:graphicData uri="http://schemas.openxmlformats.org/drawingml/2006/table">
            <a:tbl>
              <a:tblPr firstRow="1" bandRow="1">
                <a:tableStyleId>{5C22544A-7EE6-4342-B048-85BDC9FD1C3A}</a:tableStyleId>
              </a:tblPr>
              <a:tblGrid>
                <a:gridCol w="1759347">
                  <a:extLst>
                    <a:ext uri="{9D8B030D-6E8A-4147-A177-3AD203B41FA5}">
                      <a16:colId xmlns:a16="http://schemas.microsoft.com/office/drawing/2014/main" xmlns="" val="20000"/>
                    </a:ext>
                  </a:extLst>
                </a:gridCol>
                <a:gridCol w="1759347">
                  <a:extLst>
                    <a:ext uri="{9D8B030D-6E8A-4147-A177-3AD203B41FA5}">
                      <a16:colId xmlns:a16="http://schemas.microsoft.com/office/drawing/2014/main" xmlns="" val="20001"/>
                    </a:ext>
                  </a:extLst>
                </a:gridCol>
              </a:tblGrid>
              <a:tr h="810279">
                <a:tc>
                  <a:txBody>
                    <a:bodyPr/>
                    <a:lstStyle/>
                    <a:p>
                      <a:endParaRPr lang="en-US" dirty="0"/>
                    </a:p>
                  </a:txBody>
                  <a:tcPr/>
                </a:tc>
                <a:tc>
                  <a:txBody>
                    <a:bodyPr/>
                    <a:lstStyle/>
                    <a:p>
                      <a:r>
                        <a:rPr lang="en-US" sz="2400" dirty="0"/>
                        <a:t>1</a:t>
                      </a:r>
                      <a:r>
                        <a:rPr lang="en-US" sz="2400" baseline="0" dirty="0"/>
                        <a:t>yr</a:t>
                      </a:r>
                    </a:p>
                    <a:p>
                      <a:r>
                        <a:rPr lang="en-US" sz="2400" baseline="0" dirty="0"/>
                        <a:t>mortality</a:t>
                      </a:r>
                      <a:endParaRPr lang="en-US" sz="2400" dirty="0"/>
                    </a:p>
                  </a:txBody>
                  <a:tcPr/>
                </a:tc>
                <a:extLst>
                  <a:ext uri="{0D108BD9-81ED-4DB2-BD59-A6C34878D82A}">
                    <a16:rowId xmlns:a16="http://schemas.microsoft.com/office/drawing/2014/main" xmlns="" val="10000"/>
                  </a:ext>
                </a:extLst>
              </a:tr>
              <a:tr h="661661">
                <a:tc>
                  <a:txBody>
                    <a:bodyPr/>
                    <a:lstStyle/>
                    <a:p>
                      <a:r>
                        <a:rPr lang="en-US" sz="4000" dirty="0"/>
                        <a:t>Women</a:t>
                      </a:r>
                    </a:p>
                  </a:txBody>
                  <a:tcPr/>
                </a:tc>
                <a:tc>
                  <a:txBody>
                    <a:bodyPr/>
                    <a:lstStyle/>
                    <a:p>
                      <a:r>
                        <a:rPr lang="en-US" sz="4800" dirty="0"/>
                        <a:t>26%</a:t>
                      </a:r>
                    </a:p>
                  </a:txBody>
                  <a:tcPr/>
                </a:tc>
                <a:extLst>
                  <a:ext uri="{0D108BD9-81ED-4DB2-BD59-A6C34878D82A}">
                    <a16:rowId xmlns:a16="http://schemas.microsoft.com/office/drawing/2014/main" xmlns="" val="10001"/>
                  </a:ext>
                </a:extLst>
              </a:tr>
              <a:tr h="661661">
                <a:tc>
                  <a:txBody>
                    <a:bodyPr/>
                    <a:lstStyle/>
                    <a:p>
                      <a:r>
                        <a:rPr lang="en-US" sz="4000" dirty="0"/>
                        <a:t>Men</a:t>
                      </a:r>
                    </a:p>
                  </a:txBody>
                  <a:tcPr/>
                </a:tc>
                <a:tc>
                  <a:txBody>
                    <a:bodyPr/>
                    <a:lstStyle/>
                    <a:p>
                      <a:r>
                        <a:rPr lang="en-US" sz="4800" dirty="0"/>
                        <a:t>37%</a:t>
                      </a:r>
                    </a:p>
                  </a:txBody>
                  <a:tcPr/>
                </a:tc>
                <a:extLst>
                  <a:ext uri="{0D108BD9-81ED-4DB2-BD59-A6C34878D82A}">
                    <a16:rowId xmlns:a16="http://schemas.microsoft.com/office/drawing/2014/main" xmlns=""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39958885"/>
              </p:ext>
            </p:extLst>
          </p:nvPr>
        </p:nvGraphicFramePr>
        <p:xfrm>
          <a:off x="4833715" y="2082463"/>
          <a:ext cx="3518694" cy="2507336"/>
        </p:xfrm>
        <a:graphic>
          <a:graphicData uri="http://schemas.openxmlformats.org/drawingml/2006/table">
            <a:tbl>
              <a:tblPr firstRow="1" bandRow="1">
                <a:tableStyleId>{5C22544A-7EE6-4342-B048-85BDC9FD1C3A}</a:tableStyleId>
              </a:tblPr>
              <a:tblGrid>
                <a:gridCol w="1759347">
                  <a:extLst>
                    <a:ext uri="{9D8B030D-6E8A-4147-A177-3AD203B41FA5}">
                      <a16:colId xmlns:a16="http://schemas.microsoft.com/office/drawing/2014/main" xmlns="" val="20000"/>
                    </a:ext>
                  </a:extLst>
                </a:gridCol>
                <a:gridCol w="1759347">
                  <a:extLst>
                    <a:ext uri="{9D8B030D-6E8A-4147-A177-3AD203B41FA5}">
                      <a16:colId xmlns:a16="http://schemas.microsoft.com/office/drawing/2014/main" xmlns="" val="20001"/>
                    </a:ext>
                  </a:extLst>
                </a:gridCol>
              </a:tblGrid>
              <a:tr h="861416">
                <a:tc>
                  <a:txBody>
                    <a:bodyPr/>
                    <a:lstStyle/>
                    <a:p>
                      <a:endParaRPr lang="en-US" dirty="0"/>
                    </a:p>
                  </a:txBody>
                  <a:tcPr/>
                </a:tc>
                <a:tc>
                  <a:txBody>
                    <a:bodyPr/>
                    <a:lstStyle/>
                    <a:p>
                      <a:r>
                        <a:rPr lang="en-US" sz="2400" dirty="0"/>
                        <a:t>1</a:t>
                      </a:r>
                      <a:r>
                        <a:rPr lang="en-US" sz="2400" baseline="0" dirty="0"/>
                        <a:t>yr</a:t>
                      </a:r>
                    </a:p>
                    <a:p>
                      <a:r>
                        <a:rPr lang="en-US" sz="2400" baseline="0" dirty="0"/>
                        <a:t>mortality</a:t>
                      </a:r>
                      <a:endParaRPr lang="en-US" sz="2400" dirty="0"/>
                    </a:p>
                  </a:txBody>
                  <a:tcPr/>
                </a:tc>
                <a:extLst>
                  <a:ext uri="{0D108BD9-81ED-4DB2-BD59-A6C34878D82A}">
                    <a16:rowId xmlns:a16="http://schemas.microsoft.com/office/drawing/2014/main" xmlns="" val="10000"/>
                  </a:ext>
                </a:extLst>
              </a:tr>
              <a:tr h="661661">
                <a:tc>
                  <a:txBody>
                    <a:bodyPr/>
                    <a:lstStyle/>
                    <a:p>
                      <a:r>
                        <a:rPr lang="en-US" sz="4000" dirty="0"/>
                        <a:t>Women</a:t>
                      </a:r>
                    </a:p>
                  </a:txBody>
                  <a:tcPr/>
                </a:tc>
                <a:tc>
                  <a:txBody>
                    <a:bodyPr/>
                    <a:lstStyle/>
                    <a:p>
                      <a:r>
                        <a:rPr lang="en-US" sz="4800" dirty="0"/>
                        <a:t>20%</a:t>
                      </a:r>
                    </a:p>
                  </a:txBody>
                  <a:tcPr/>
                </a:tc>
                <a:extLst>
                  <a:ext uri="{0D108BD9-81ED-4DB2-BD59-A6C34878D82A}">
                    <a16:rowId xmlns:a16="http://schemas.microsoft.com/office/drawing/2014/main" xmlns="" val="10001"/>
                  </a:ext>
                </a:extLst>
              </a:tr>
              <a:tr h="661661">
                <a:tc>
                  <a:txBody>
                    <a:bodyPr/>
                    <a:lstStyle/>
                    <a:p>
                      <a:r>
                        <a:rPr lang="en-US" sz="4000" dirty="0"/>
                        <a:t>Men</a:t>
                      </a:r>
                    </a:p>
                  </a:txBody>
                  <a:tcPr/>
                </a:tc>
                <a:tc>
                  <a:txBody>
                    <a:bodyPr/>
                    <a:lstStyle/>
                    <a:p>
                      <a:r>
                        <a:rPr lang="en-US" sz="4800" dirty="0"/>
                        <a:t>27%</a:t>
                      </a:r>
                    </a:p>
                  </a:txBody>
                  <a:tcPr/>
                </a:tc>
                <a:extLst>
                  <a:ext uri="{0D108BD9-81ED-4DB2-BD59-A6C34878D82A}">
                    <a16:rowId xmlns:a16="http://schemas.microsoft.com/office/drawing/2014/main" xmlns="" val="10002"/>
                  </a:ext>
                </a:extLst>
              </a:tr>
            </a:tbl>
          </a:graphicData>
        </a:graphic>
      </p:graphicFrame>
      <p:sp>
        <p:nvSpPr>
          <p:cNvPr id="3" name="Rectangle 2"/>
          <p:cNvSpPr/>
          <p:nvPr/>
        </p:nvSpPr>
        <p:spPr>
          <a:xfrm>
            <a:off x="434319" y="4742199"/>
            <a:ext cx="4572000" cy="646331"/>
          </a:xfrm>
          <a:prstGeom prst="rect">
            <a:avLst/>
          </a:prstGeom>
        </p:spPr>
        <p:txBody>
          <a:bodyPr>
            <a:spAutoFit/>
          </a:bodyPr>
          <a:lstStyle/>
          <a:p>
            <a:pPr algn="ctr"/>
            <a:r>
              <a:rPr lang="en-US" sz="1800" dirty="0" err="1">
                <a:solidFill>
                  <a:schemeClr val="bg1"/>
                </a:solidFill>
                <a:latin typeface="Arial Black" pitchFamily="34" charset="0"/>
                <a:cs typeface="Arial" charset="0"/>
              </a:rPr>
              <a:t>Kannegaard</a:t>
            </a:r>
            <a:r>
              <a:rPr lang="en-US" sz="1800" dirty="0">
                <a:solidFill>
                  <a:schemeClr val="bg1"/>
                </a:solidFill>
                <a:latin typeface="Arial Black" pitchFamily="34" charset="0"/>
                <a:cs typeface="Arial" charset="0"/>
              </a:rPr>
              <a:t> 2009 </a:t>
            </a:r>
          </a:p>
          <a:p>
            <a:pPr algn="ctr"/>
            <a:r>
              <a:rPr lang="en-US" sz="1800" dirty="0">
                <a:solidFill>
                  <a:schemeClr val="bg1"/>
                </a:solidFill>
                <a:latin typeface="Arial Black" pitchFamily="34" charset="0"/>
                <a:cs typeface="Arial" charset="0"/>
              </a:rPr>
              <a:t>Age and Ageing </a:t>
            </a:r>
          </a:p>
        </p:txBody>
      </p:sp>
      <p:sp>
        <p:nvSpPr>
          <p:cNvPr id="8" name="Rectangle 7"/>
          <p:cNvSpPr/>
          <p:nvPr/>
        </p:nvSpPr>
        <p:spPr>
          <a:xfrm>
            <a:off x="4114800" y="4780655"/>
            <a:ext cx="4572000" cy="646331"/>
          </a:xfrm>
          <a:prstGeom prst="rect">
            <a:avLst/>
          </a:prstGeom>
        </p:spPr>
        <p:txBody>
          <a:bodyPr>
            <a:spAutoFit/>
          </a:bodyPr>
          <a:lstStyle/>
          <a:p>
            <a:pPr algn="ctr"/>
            <a:r>
              <a:rPr lang="en-US" sz="1800" dirty="0">
                <a:solidFill>
                  <a:schemeClr val="bg1"/>
                </a:solidFill>
                <a:latin typeface="Arial Black" pitchFamily="34" charset="0"/>
                <a:cs typeface="Arial" charset="0"/>
              </a:rPr>
              <a:t>Schnell 2010</a:t>
            </a:r>
          </a:p>
          <a:p>
            <a:pPr algn="ctr"/>
            <a:r>
              <a:rPr lang="en-US" sz="1800" dirty="0" err="1">
                <a:solidFill>
                  <a:schemeClr val="bg1"/>
                </a:solidFill>
                <a:latin typeface="Arial Black" pitchFamily="34" charset="0"/>
                <a:cs typeface="Arial" charset="0"/>
              </a:rPr>
              <a:t>Geriatr</a:t>
            </a:r>
            <a:r>
              <a:rPr lang="en-US" sz="1800" dirty="0">
                <a:solidFill>
                  <a:schemeClr val="bg1"/>
                </a:solidFill>
                <a:latin typeface="Arial Black" pitchFamily="34" charset="0"/>
                <a:cs typeface="Arial" charset="0"/>
              </a:rPr>
              <a:t> Ortho </a:t>
            </a:r>
            <a:r>
              <a:rPr lang="en-US" sz="1800" dirty="0" err="1">
                <a:solidFill>
                  <a:schemeClr val="bg1"/>
                </a:solidFill>
                <a:latin typeface="Arial Black" pitchFamily="34" charset="0"/>
                <a:cs typeface="Arial" charset="0"/>
              </a:rPr>
              <a:t>Surg</a:t>
            </a:r>
            <a:r>
              <a:rPr lang="en-US" sz="1800" dirty="0">
                <a:solidFill>
                  <a:schemeClr val="bg1"/>
                </a:solidFill>
                <a:latin typeface="Arial Black" pitchFamily="34" charset="0"/>
                <a:cs typeface="Arial" charset="0"/>
              </a:rPr>
              <a:t> Rehab</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bwMode="auto">
          <a:xfrm>
            <a:off x="1066800" y="1267599"/>
            <a:ext cx="7315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dirty="0">
                <a:solidFill>
                  <a:schemeClr val="bg1"/>
                </a:solidFill>
                <a:latin typeface="Arial Black" pitchFamily="34" charset="0"/>
                <a:cs typeface="Arial" charset="0"/>
              </a:rPr>
              <a:t>As a 3</a:t>
            </a:r>
            <a:r>
              <a:rPr lang="en-US" sz="3600" baseline="30000" dirty="0">
                <a:solidFill>
                  <a:schemeClr val="bg1"/>
                </a:solidFill>
                <a:latin typeface="Arial Black" pitchFamily="34" charset="0"/>
                <a:cs typeface="Arial" charset="0"/>
              </a:rPr>
              <a:t>rd</a:t>
            </a:r>
            <a:r>
              <a:rPr lang="en-US" sz="3600" dirty="0">
                <a:solidFill>
                  <a:schemeClr val="bg1"/>
                </a:solidFill>
                <a:latin typeface="Arial Black" pitchFamily="34" charset="0"/>
                <a:cs typeface="Arial" charset="0"/>
              </a:rPr>
              <a:t> </a:t>
            </a:r>
            <a:r>
              <a:rPr lang="en-US" sz="3600" dirty="0" err="1">
                <a:solidFill>
                  <a:schemeClr val="bg1"/>
                </a:solidFill>
                <a:latin typeface="Arial Black" pitchFamily="34" charset="0"/>
                <a:cs typeface="Arial" charset="0"/>
              </a:rPr>
              <a:t>yr</a:t>
            </a:r>
            <a:r>
              <a:rPr lang="en-US" sz="3600" dirty="0">
                <a:solidFill>
                  <a:schemeClr val="bg1"/>
                </a:solidFill>
                <a:latin typeface="Arial Black" pitchFamily="34" charset="0"/>
                <a:cs typeface="Arial" charset="0"/>
              </a:rPr>
              <a:t> EM resident,</a:t>
            </a:r>
          </a:p>
          <a:p>
            <a:pPr algn="ctr">
              <a:spcBef>
                <a:spcPct val="0"/>
              </a:spcBef>
              <a:buFontTx/>
              <a:buNone/>
            </a:pPr>
            <a:r>
              <a:rPr lang="en-US" sz="3600" dirty="0">
                <a:solidFill>
                  <a:schemeClr val="bg1"/>
                </a:solidFill>
                <a:latin typeface="Arial Black" pitchFamily="34" charset="0"/>
                <a:cs typeface="Arial" charset="0"/>
              </a:rPr>
              <a:t> more likely to get higher ratings on milestone evaluations and more consistent feedback</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68B3514F-1014-844B-B84C-E4528992D81C}"/>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EAF05DDE-39AE-D949-9793-E91E03A09B09}"/>
              </a:ext>
            </a:extLst>
          </p:cNvPr>
          <p:cNvSpPr txBox="1"/>
          <p:nvPr/>
        </p:nvSpPr>
        <p:spPr bwMode="auto">
          <a:xfrm>
            <a:off x="7239000" y="542038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Next</a:t>
            </a:r>
          </a:p>
        </p:txBody>
      </p:sp>
      <p:sp>
        <p:nvSpPr>
          <p:cNvPr id="5" name="TextBox 4">
            <a:extLst>
              <a:ext uri="{FF2B5EF4-FFF2-40B4-BE49-F238E27FC236}">
                <a16:creationId xmlns:a16="http://schemas.microsoft.com/office/drawing/2014/main" xmlns="" id="{D4E40785-02DF-3C45-A5AE-B955FBB73EFE}"/>
              </a:ext>
            </a:extLst>
          </p:cNvPr>
          <p:cNvSpPr txBox="1"/>
          <p:nvPr/>
        </p:nvSpPr>
        <p:spPr bwMode="auto">
          <a:xfrm>
            <a:off x="1828800" y="2387768"/>
            <a:ext cx="541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Males</a:t>
            </a:r>
          </a:p>
        </p:txBody>
      </p:sp>
    </p:spTree>
    <p:extLst>
      <p:ext uri="{BB962C8B-B14F-4D97-AF65-F5344CB8AC3E}">
        <p14:creationId xmlns:p14="http://schemas.microsoft.com/office/powerpoint/2010/main" val="1698636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B55C40B-224A-FA4A-9BF9-E3683F878AD0}"/>
              </a:ext>
            </a:extLst>
          </p:cNvPr>
          <p:cNvSpPr/>
          <p:nvPr/>
        </p:nvSpPr>
        <p:spPr>
          <a:xfrm>
            <a:off x="533400" y="1295400"/>
            <a:ext cx="8991600" cy="2308324"/>
          </a:xfrm>
          <a:prstGeom prst="rect">
            <a:avLst/>
          </a:prstGeom>
        </p:spPr>
        <p:txBody>
          <a:bodyPr wrap="square">
            <a:spAutoFit/>
          </a:bodyPr>
          <a:lstStyle/>
          <a:p>
            <a:pPr marL="0" indent="0">
              <a:buFont typeface="Wingdings" charset="2"/>
              <a:buNone/>
              <a:defRPr/>
            </a:pPr>
            <a:r>
              <a:rPr lang="en-US" dirty="0">
                <a:solidFill>
                  <a:schemeClr val="bg1"/>
                </a:solidFill>
              </a:rPr>
              <a:t>					</a:t>
            </a:r>
          </a:p>
          <a:p>
            <a:pPr marL="0" indent="0">
              <a:buFont typeface="Wingdings" charset="2"/>
              <a:buNone/>
              <a:defRPr/>
            </a:pPr>
            <a:endParaRPr lang="en-US" dirty="0">
              <a:solidFill>
                <a:schemeClr val="bg1"/>
              </a:solidFill>
            </a:endParaRPr>
          </a:p>
          <a:p>
            <a:pPr marL="0" indent="0">
              <a:buFont typeface="Wingdings" charset="2"/>
              <a:buNone/>
              <a:defRPr/>
            </a:pPr>
            <a:endParaRPr lang="en-US" dirty="0">
              <a:solidFill>
                <a:schemeClr val="bg1"/>
              </a:solidFill>
            </a:endParaRPr>
          </a:p>
          <a:p>
            <a:pPr marL="0" indent="0">
              <a:buFont typeface="Wingdings" charset="2"/>
              <a:buNone/>
              <a:defRPr/>
            </a:pPr>
            <a:endParaRPr lang="en-US" dirty="0">
              <a:solidFill>
                <a:schemeClr val="bg1"/>
              </a:solidFill>
            </a:endParaRPr>
          </a:p>
          <a:p>
            <a:pPr marL="0" indent="0">
              <a:buFont typeface="Wingdings" charset="2"/>
              <a:buNone/>
              <a:defRPr/>
            </a:pPr>
            <a:endParaRPr lang="en-US" dirty="0">
              <a:solidFill>
                <a:schemeClr val="bg1"/>
              </a:solidFill>
            </a:endParaRPr>
          </a:p>
          <a:p>
            <a:pPr marL="0" indent="0">
              <a:buFont typeface="Wingdings" charset="2"/>
              <a:buNone/>
              <a:defRPr/>
            </a:pPr>
            <a:endParaRPr lang="en-US" dirty="0"/>
          </a:p>
        </p:txBody>
      </p:sp>
      <p:sp>
        <p:nvSpPr>
          <p:cNvPr id="4" name="TextBox 3">
            <a:extLst>
              <a:ext uri="{FF2B5EF4-FFF2-40B4-BE49-F238E27FC236}">
                <a16:creationId xmlns:a16="http://schemas.microsoft.com/office/drawing/2014/main" xmlns="" id="{E9323E22-1699-E742-8E41-9E1EFD4798DC}"/>
              </a:ext>
            </a:extLst>
          </p:cNvPr>
          <p:cNvSpPr txBox="1"/>
          <p:nvPr/>
        </p:nvSpPr>
        <p:spPr bwMode="auto">
          <a:xfrm>
            <a:off x="838200" y="1114454"/>
            <a:ext cx="7620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pPr>
            <a:r>
              <a:rPr lang="en-US" sz="4000" dirty="0" err="1">
                <a:solidFill>
                  <a:schemeClr val="bg1"/>
                </a:solidFill>
                <a:latin typeface="Arial Black" pitchFamily="34" charset="0"/>
                <a:cs typeface="Arial" charset="0"/>
              </a:rPr>
              <a:t>Dayal</a:t>
            </a:r>
            <a:r>
              <a:rPr lang="en-US" sz="4000" dirty="0">
                <a:solidFill>
                  <a:schemeClr val="bg1"/>
                </a:solidFill>
                <a:latin typeface="Arial Black" pitchFamily="34" charset="0"/>
                <a:cs typeface="Arial" charset="0"/>
              </a:rPr>
              <a:t> Jama Internal Med 2017</a:t>
            </a:r>
          </a:p>
          <a:p>
            <a:pPr>
              <a:spcBef>
                <a:spcPct val="0"/>
              </a:spcBef>
            </a:pPr>
            <a:endParaRPr lang="en-US" sz="3200" dirty="0">
              <a:solidFill>
                <a:schemeClr val="bg1"/>
              </a:solidFill>
              <a:latin typeface="Arial Black" pitchFamily="34" charset="0"/>
              <a:cs typeface="Arial" charset="0"/>
            </a:endParaRPr>
          </a:p>
          <a:p>
            <a:pPr marL="457200" indent="-457200">
              <a:spcBef>
                <a:spcPct val="0"/>
              </a:spcBef>
              <a:buFontTx/>
              <a:buChar char="-"/>
            </a:pPr>
            <a:r>
              <a:rPr lang="en-US" sz="3000" dirty="0">
                <a:solidFill>
                  <a:schemeClr val="bg1"/>
                </a:solidFill>
                <a:latin typeface="Arial Black" pitchFamily="34" charset="0"/>
                <a:cs typeface="Arial" charset="0"/>
              </a:rPr>
              <a:t>&gt; 33,000 </a:t>
            </a:r>
            <a:r>
              <a:rPr lang="en-US" sz="3000" dirty="0" err="1">
                <a:solidFill>
                  <a:schemeClr val="bg1"/>
                </a:solidFill>
                <a:latin typeface="Arial Black" pitchFamily="34" charset="0"/>
                <a:cs typeface="Arial" charset="0"/>
              </a:rPr>
              <a:t>evals</a:t>
            </a:r>
            <a:endParaRPr lang="en-US" sz="3000" dirty="0">
              <a:solidFill>
                <a:schemeClr val="bg1"/>
              </a:solidFill>
              <a:latin typeface="Arial Black" pitchFamily="34" charset="0"/>
              <a:cs typeface="Arial" charset="0"/>
            </a:endParaRPr>
          </a:p>
          <a:p>
            <a:pPr marL="457200" indent="-457200">
              <a:spcBef>
                <a:spcPct val="0"/>
              </a:spcBef>
              <a:buFontTx/>
              <a:buChar char="-"/>
            </a:pPr>
            <a:r>
              <a:rPr lang="en-US" sz="3000" dirty="0">
                <a:solidFill>
                  <a:schemeClr val="bg1"/>
                </a:solidFill>
                <a:latin typeface="Arial Black" pitchFamily="34" charset="0"/>
                <a:cs typeface="Arial" charset="0"/>
              </a:rPr>
              <a:t>no diff PG1 </a:t>
            </a:r>
          </a:p>
          <a:p>
            <a:pPr marL="457200" indent="-457200">
              <a:spcBef>
                <a:spcPct val="0"/>
              </a:spcBef>
              <a:buFontTx/>
              <a:buChar char="-"/>
            </a:pPr>
            <a:r>
              <a:rPr lang="en-US" sz="3000" dirty="0">
                <a:solidFill>
                  <a:schemeClr val="bg1"/>
                </a:solidFill>
                <a:latin typeface="Arial Black" pitchFamily="34" charset="0"/>
                <a:cs typeface="Arial" charset="0"/>
              </a:rPr>
              <a:t>men &gt; women PG3</a:t>
            </a:r>
          </a:p>
          <a:p>
            <a:pPr marL="914400" lvl="1" indent="-457200">
              <a:buFontTx/>
              <a:buChar char="-"/>
            </a:pPr>
            <a:r>
              <a:rPr lang="en-US" sz="3000" dirty="0">
                <a:solidFill>
                  <a:schemeClr val="bg1"/>
                </a:solidFill>
                <a:latin typeface="Arial Black" pitchFamily="34" charset="0"/>
                <a:cs typeface="Arial" charset="0"/>
              </a:rPr>
              <a:t>across all 23 competencies</a:t>
            </a:r>
          </a:p>
          <a:p>
            <a:pPr marL="914400" lvl="1" indent="-457200">
              <a:buFontTx/>
              <a:buChar char="-"/>
            </a:pPr>
            <a:r>
              <a:rPr lang="en-US" sz="3000" dirty="0">
                <a:solidFill>
                  <a:schemeClr val="bg1"/>
                </a:solidFill>
                <a:latin typeface="Arial Black" pitchFamily="34" charset="0"/>
                <a:cs typeface="Arial" charset="0"/>
              </a:rPr>
              <a:t>evaluator’s gender no change</a:t>
            </a:r>
          </a:p>
        </p:txBody>
      </p:sp>
      <p:sp>
        <p:nvSpPr>
          <p:cNvPr id="5" name="Oval 4">
            <a:extLst>
              <a:ext uri="{FF2B5EF4-FFF2-40B4-BE49-F238E27FC236}">
                <a16:creationId xmlns:a16="http://schemas.microsoft.com/office/drawing/2014/main" xmlns="" id="{24EF6299-F833-2F40-8F88-BC2914FE4668}"/>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C1CAC0FC-D2E6-1846-A360-6E8EDD092191}"/>
              </a:ext>
            </a:extLst>
          </p:cNvPr>
          <p:cNvSpPr txBox="1"/>
          <p:nvPr/>
        </p:nvSpPr>
        <p:spPr bwMode="auto">
          <a:xfrm>
            <a:off x="7696200" y="5528250"/>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1754890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4ADAAE2-2448-5246-A06D-2F31445E56AA}"/>
              </a:ext>
            </a:extLst>
          </p:cNvPr>
          <p:cNvSpPr txBox="1"/>
          <p:nvPr/>
        </p:nvSpPr>
        <p:spPr bwMode="auto">
          <a:xfrm>
            <a:off x="762000" y="993576"/>
            <a:ext cx="76962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Mueller Journal of Graduate Education 2017</a:t>
            </a:r>
          </a:p>
          <a:p>
            <a:pPr algn="ctr">
              <a:spcBef>
                <a:spcPct val="0"/>
              </a:spcBef>
              <a:buFontTx/>
              <a:buNone/>
            </a:pPr>
            <a:endParaRPr lang="en-US" sz="4000" dirty="0">
              <a:solidFill>
                <a:schemeClr val="bg1"/>
              </a:solidFill>
              <a:latin typeface="Arial Black" pitchFamily="34" charset="0"/>
              <a:cs typeface="Arial" charset="0"/>
            </a:endParaRPr>
          </a:p>
          <a:p>
            <a:pPr>
              <a:spcBef>
                <a:spcPct val="0"/>
              </a:spcBef>
            </a:pPr>
            <a:r>
              <a:rPr lang="en-US" sz="3200" dirty="0">
                <a:solidFill>
                  <a:schemeClr val="bg1"/>
                </a:solidFill>
                <a:latin typeface="Arial Black" pitchFamily="34" charset="0"/>
                <a:cs typeface="Arial" charset="0"/>
              </a:rPr>
              <a:t>  - Comment Analysis </a:t>
            </a:r>
          </a:p>
          <a:p>
            <a:pPr>
              <a:spcBef>
                <a:spcPct val="0"/>
              </a:spcBef>
            </a:pPr>
            <a:r>
              <a:rPr lang="en-US" sz="3200" dirty="0">
                <a:solidFill>
                  <a:schemeClr val="bg1"/>
                </a:solidFill>
                <a:latin typeface="Arial Black" pitchFamily="34" charset="0"/>
                <a:cs typeface="Arial" charset="0"/>
              </a:rPr>
              <a:t>  - Women more discordant             	feedback </a:t>
            </a:r>
          </a:p>
          <a:p>
            <a:pPr lvl="1"/>
            <a:r>
              <a:rPr lang="en-US" sz="3200" i="1" dirty="0">
                <a:solidFill>
                  <a:schemeClr val="bg1"/>
                </a:solidFill>
                <a:latin typeface="Arial Black" pitchFamily="34" charset="0"/>
                <a:cs typeface="Arial" charset="0"/>
              </a:rPr>
              <a:t>   * autonomy &amp; assertiveness</a:t>
            </a:r>
          </a:p>
        </p:txBody>
      </p:sp>
      <p:sp>
        <p:nvSpPr>
          <p:cNvPr id="3" name="Oval 2">
            <a:extLst>
              <a:ext uri="{FF2B5EF4-FFF2-40B4-BE49-F238E27FC236}">
                <a16:creationId xmlns:a16="http://schemas.microsoft.com/office/drawing/2014/main" xmlns="" id="{DF837368-71B5-C74E-9907-F23531527E8F}"/>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F86581CD-573A-E548-8A2E-5972771533A0}"/>
              </a:ext>
            </a:extLst>
          </p:cNvPr>
          <p:cNvSpPr txBox="1"/>
          <p:nvPr/>
        </p:nvSpPr>
        <p:spPr bwMode="auto">
          <a:xfrm>
            <a:off x="7467600" y="5358825"/>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next</a:t>
            </a: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63315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690C1E-654D-0449-AB1E-343E29220DAD}"/>
              </a:ext>
            </a:extLst>
          </p:cNvPr>
          <p:cNvSpPr txBox="1"/>
          <p:nvPr/>
        </p:nvSpPr>
        <p:spPr bwMode="auto">
          <a:xfrm>
            <a:off x="838200" y="1042095"/>
            <a:ext cx="731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dirty="0">
                <a:solidFill>
                  <a:schemeClr val="bg1"/>
                </a:solidFill>
                <a:latin typeface="Arial Black" pitchFamily="34" charset="0"/>
                <a:cs typeface="Arial" charset="0"/>
              </a:rPr>
              <a:t>Upcoming June podcast with authors</a:t>
            </a:r>
          </a:p>
        </p:txBody>
      </p:sp>
      <p:pic>
        <p:nvPicPr>
          <p:cNvPr id="5" name="Picture 4">
            <a:extLst>
              <a:ext uri="{FF2B5EF4-FFF2-40B4-BE49-F238E27FC236}">
                <a16:creationId xmlns:a16="http://schemas.microsoft.com/office/drawing/2014/main" xmlns="" id="{16DD22DF-4378-1248-BA86-A6E971552B9F}"/>
              </a:ext>
            </a:extLst>
          </p:cNvPr>
          <p:cNvPicPr>
            <a:picLocks noChangeAspect="1"/>
          </p:cNvPicPr>
          <p:nvPr/>
        </p:nvPicPr>
        <p:blipFill>
          <a:blip r:embed="rId2"/>
          <a:stretch>
            <a:fillRect/>
          </a:stretch>
        </p:blipFill>
        <p:spPr>
          <a:xfrm>
            <a:off x="2514600" y="2667000"/>
            <a:ext cx="4305300" cy="2057400"/>
          </a:xfrm>
          <a:prstGeom prst="rect">
            <a:avLst/>
          </a:prstGeom>
        </p:spPr>
      </p:pic>
      <p:sp>
        <p:nvSpPr>
          <p:cNvPr id="3" name="TextBox 2">
            <a:extLst>
              <a:ext uri="{FF2B5EF4-FFF2-40B4-BE49-F238E27FC236}">
                <a16:creationId xmlns:a16="http://schemas.microsoft.com/office/drawing/2014/main" xmlns="" id="{86E63A9E-2778-EE4E-8B0A-567739434BE5}"/>
              </a:ext>
            </a:extLst>
          </p:cNvPr>
          <p:cNvSpPr txBox="1"/>
          <p:nvPr/>
        </p:nvSpPr>
        <p:spPr bwMode="auto">
          <a:xfrm>
            <a:off x="2600282" y="4716482"/>
            <a:ext cx="42196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r>
              <a:rPr lang="en-US" sz="3600" dirty="0" err="1">
                <a:solidFill>
                  <a:schemeClr val="bg1"/>
                </a:solidFill>
                <a:latin typeface="Arial Black" pitchFamily="34" charset="0"/>
                <a:cs typeface="Arial" charset="0"/>
              </a:rPr>
              <a:t>sexandwhy.com</a:t>
            </a:r>
            <a:endParaRPr lang="en-US" sz="36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3368992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990600" y="605121"/>
            <a:ext cx="7391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Who is more likely to be found in a shockable rhythm after cardiac arrest</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91E568-AFDB-D645-88C7-7B1D0C71975D}"/>
              </a:ext>
            </a:extLst>
          </p:cNvPr>
          <p:cNvSpPr txBox="1"/>
          <p:nvPr/>
        </p:nvSpPr>
        <p:spPr bwMode="auto">
          <a:xfrm>
            <a:off x="3124200" y="2209800"/>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Males</a:t>
            </a:r>
          </a:p>
        </p:txBody>
      </p:sp>
      <p:sp>
        <p:nvSpPr>
          <p:cNvPr id="3" name="Oval 2">
            <a:extLst>
              <a:ext uri="{FF2B5EF4-FFF2-40B4-BE49-F238E27FC236}">
                <a16:creationId xmlns:a16="http://schemas.microsoft.com/office/drawing/2014/main" xmlns="" id="{9494F0DE-F1EF-054F-80F6-38593D25E85A}"/>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74835CE5-C070-884B-9819-ECBD6DD4C432}"/>
              </a:ext>
            </a:extLst>
          </p:cNvPr>
          <p:cNvSpPr txBox="1"/>
          <p:nvPr/>
        </p:nvSpPr>
        <p:spPr bwMode="auto">
          <a:xfrm>
            <a:off x="7696200" y="5513010"/>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42220647"/>
              </p:ext>
            </p:extLst>
          </p:nvPr>
        </p:nvGraphicFramePr>
        <p:xfrm>
          <a:off x="914400" y="2438400"/>
          <a:ext cx="7436223" cy="1483360"/>
        </p:xfrm>
        <a:graphic>
          <a:graphicData uri="http://schemas.openxmlformats.org/drawingml/2006/table">
            <a:tbl>
              <a:tblPr firstRow="1" bandRow="1">
                <a:tableStyleId>{5C22544A-7EE6-4342-B048-85BDC9FD1C3A}</a:tableStyleId>
              </a:tblPr>
              <a:tblGrid>
                <a:gridCol w="2478741">
                  <a:extLst>
                    <a:ext uri="{9D8B030D-6E8A-4147-A177-3AD203B41FA5}">
                      <a16:colId xmlns:a16="http://schemas.microsoft.com/office/drawing/2014/main" xmlns="" val="20000"/>
                    </a:ext>
                  </a:extLst>
                </a:gridCol>
                <a:gridCol w="2478741">
                  <a:extLst>
                    <a:ext uri="{9D8B030D-6E8A-4147-A177-3AD203B41FA5}">
                      <a16:colId xmlns:a16="http://schemas.microsoft.com/office/drawing/2014/main" xmlns="" val="20001"/>
                    </a:ext>
                  </a:extLst>
                </a:gridCol>
                <a:gridCol w="2478741">
                  <a:extLst>
                    <a:ext uri="{9D8B030D-6E8A-4147-A177-3AD203B41FA5}">
                      <a16:colId xmlns:a16="http://schemas.microsoft.com/office/drawing/2014/main" xmlns="" val="20002"/>
                    </a:ext>
                  </a:extLst>
                </a:gridCol>
              </a:tblGrid>
              <a:tr h="370840">
                <a:tc>
                  <a:txBody>
                    <a:bodyPr/>
                    <a:lstStyle/>
                    <a:p>
                      <a:endParaRPr lang="en-US" dirty="0"/>
                    </a:p>
                  </a:txBody>
                  <a:tcPr/>
                </a:tc>
                <a:tc>
                  <a:txBody>
                    <a:bodyPr/>
                    <a:lstStyle/>
                    <a:p>
                      <a:r>
                        <a:rPr lang="en-US" dirty="0"/>
                        <a:t>Men </a:t>
                      </a:r>
                    </a:p>
                  </a:txBody>
                  <a:tcPr/>
                </a:tc>
                <a:tc>
                  <a:txBody>
                    <a:bodyPr/>
                    <a:lstStyle/>
                    <a:p>
                      <a:r>
                        <a:rPr lang="en-US" dirty="0"/>
                        <a:t>Women</a:t>
                      </a:r>
                    </a:p>
                  </a:txBody>
                  <a:tcPr/>
                </a:tc>
                <a:extLst>
                  <a:ext uri="{0D108BD9-81ED-4DB2-BD59-A6C34878D82A}">
                    <a16:rowId xmlns:a16="http://schemas.microsoft.com/office/drawing/2014/main" xmlns="" val="10000"/>
                  </a:ext>
                </a:extLst>
              </a:tr>
              <a:tr h="370840">
                <a:tc>
                  <a:txBody>
                    <a:bodyPr/>
                    <a:lstStyle/>
                    <a:p>
                      <a:r>
                        <a:rPr lang="en-US" dirty="0"/>
                        <a:t>shockable</a:t>
                      </a:r>
                    </a:p>
                  </a:txBody>
                  <a:tcPr/>
                </a:tc>
                <a:tc>
                  <a:txBody>
                    <a:bodyPr/>
                    <a:lstStyle/>
                    <a:p>
                      <a:r>
                        <a:rPr lang="en-US" dirty="0"/>
                        <a:t>35%</a:t>
                      </a:r>
                    </a:p>
                  </a:txBody>
                  <a:tcPr/>
                </a:tc>
                <a:tc>
                  <a:txBody>
                    <a:bodyPr/>
                    <a:lstStyle/>
                    <a:p>
                      <a:r>
                        <a:rPr lang="en-US" dirty="0"/>
                        <a:t>22%</a:t>
                      </a:r>
                    </a:p>
                  </a:txBody>
                  <a:tcPr/>
                </a:tc>
                <a:extLst>
                  <a:ext uri="{0D108BD9-81ED-4DB2-BD59-A6C34878D82A}">
                    <a16:rowId xmlns:a16="http://schemas.microsoft.com/office/drawing/2014/main" xmlns="" val="10002"/>
                  </a:ext>
                </a:extLst>
              </a:tr>
              <a:tr h="370840">
                <a:tc>
                  <a:txBody>
                    <a:bodyPr/>
                    <a:lstStyle/>
                    <a:p>
                      <a:r>
                        <a:rPr lang="en-US" dirty="0"/>
                        <a:t>STEMI</a:t>
                      </a:r>
                    </a:p>
                  </a:txBody>
                  <a:tcPr/>
                </a:tc>
                <a:tc>
                  <a:txBody>
                    <a:bodyPr/>
                    <a:lstStyle/>
                    <a:p>
                      <a:r>
                        <a:rPr lang="en-US" dirty="0"/>
                        <a:t>32%</a:t>
                      </a:r>
                    </a:p>
                  </a:txBody>
                  <a:tcPr/>
                </a:tc>
                <a:tc>
                  <a:txBody>
                    <a:bodyPr/>
                    <a:lstStyle/>
                    <a:p>
                      <a:r>
                        <a:rPr lang="en-US" dirty="0"/>
                        <a:t>23%</a:t>
                      </a:r>
                    </a:p>
                  </a:txBody>
                  <a:tcPr/>
                </a:tc>
                <a:extLst>
                  <a:ext uri="{0D108BD9-81ED-4DB2-BD59-A6C34878D82A}">
                    <a16:rowId xmlns:a16="http://schemas.microsoft.com/office/drawing/2014/main" xmlns="" val="10003"/>
                  </a:ext>
                </a:extLst>
              </a:tr>
              <a:tr h="370840">
                <a:tc>
                  <a:txBody>
                    <a:bodyPr/>
                    <a:lstStyle/>
                    <a:p>
                      <a:r>
                        <a:rPr lang="en-US" dirty="0"/>
                        <a:t>Survival/CPC</a:t>
                      </a:r>
                      <a:r>
                        <a:rPr lang="en-US" baseline="0" dirty="0"/>
                        <a:t> 1-2</a:t>
                      </a:r>
                      <a:endParaRPr lang="en-US" dirty="0"/>
                    </a:p>
                  </a:txBody>
                  <a:tcPr/>
                </a:tc>
                <a:tc>
                  <a:txBody>
                    <a:bodyPr/>
                    <a:lstStyle/>
                    <a:p>
                      <a:r>
                        <a:rPr lang="en-US" dirty="0"/>
                        <a:t>24%</a:t>
                      </a:r>
                    </a:p>
                  </a:txBody>
                  <a:tcPr/>
                </a:tc>
                <a:tc>
                  <a:txBody>
                    <a:bodyPr/>
                    <a:lstStyle/>
                    <a:p>
                      <a:r>
                        <a:rPr lang="en-US" dirty="0"/>
                        <a:t>16%</a:t>
                      </a:r>
                    </a:p>
                  </a:txBody>
                  <a:tcPr/>
                </a:tc>
                <a:extLst>
                  <a:ext uri="{0D108BD9-81ED-4DB2-BD59-A6C34878D82A}">
                    <a16:rowId xmlns:a16="http://schemas.microsoft.com/office/drawing/2014/main" xmlns="" val="10006"/>
                  </a:ext>
                </a:extLst>
              </a:tr>
            </a:tbl>
          </a:graphicData>
        </a:graphic>
      </p:graphicFrame>
      <p:sp>
        <p:nvSpPr>
          <p:cNvPr id="3" name="Rectangle 2">
            <a:extLst>
              <a:ext uri="{FF2B5EF4-FFF2-40B4-BE49-F238E27FC236}">
                <a16:creationId xmlns:a16="http://schemas.microsoft.com/office/drawing/2014/main" xmlns="" id="{9E707A3C-9EA8-4A4C-BE2D-F3EBDEBE1912}"/>
              </a:ext>
            </a:extLst>
          </p:cNvPr>
          <p:cNvSpPr/>
          <p:nvPr/>
        </p:nvSpPr>
        <p:spPr>
          <a:xfrm>
            <a:off x="2286000" y="465742"/>
            <a:ext cx="6553200" cy="1384995"/>
          </a:xfrm>
          <a:prstGeom prst="rect">
            <a:avLst/>
          </a:prstGeom>
        </p:spPr>
        <p:txBody>
          <a:bodyPr wrap="square">
            <a:spAutoFit/>
          </a:bodyPr>
          <a:lstStyle/>
          <a:p>
            <a:r>
              <a:rPr lang="en-US" dirty="0">
                <a:solidFill>
                  <a:schemeClr val="bg1"/>
                </a:solidFill>
              </a:rPr>
              <a:t/>
            </a:r>
            <a:br>
              <a:rPr lang="en-US" dirty="0">
                <a:solidFill>
                  <a:schemeClr val="bg1"/>
                </a:solidFill>
              </a:rPr>
            </a:br>
            <a:r>
              <a:rPr lang="en-US" sz="6000" dirty="0">
                <a:solidFill>
                  <a:schemeClr val="bg1"/>
                </a:solidFill>
              </a:rPr>
              <a:t>LA ROSC study</a:t>
            </a:r>
          </a:p>
        </p:txBody>
      </p:sp>
      <p:sp>
        <p:nvSpPr>
          <p:cNvPr id="4" name="TextBox 3">
            <a:extLst>
              <a:ext uri="{FF2B5EF4-FFF2-40B4-BE49-F238E27FC236}">
                <a16:creationId xmlns:a16="http://schemas.microsoft.com/office/drawing/2014/main" xmlns="" id="{AE49CB65-41F8-DC44-8FD1-CDA5FAFE69C3}"/>
              </a:ext>
            </a:extLst>
          </p:cNvPr>
          <p:cNvSpPr txBox="1"/>
          <p:nvPr/>
        </p:nvSpPr>
        <p:spPr bwMode="auto">
          <a:xfrm>
            <a:off x="685800" y="5486400"/>
            <a:ext cx="243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err="1">
                <a:solidFill>
                  <a:schemeClr val="bg1"/>
                </a:solidFill>
              </a:rPr>
              <a:t>Bosson</a:t>
            </a:r>
            <a:r>
              <a:rPr lang="en-US" sz="2000" dirty="0">
                <a:solidFill>
                  <a:schemeClr val="bg1"/>
                </a:solidFill>
              </a:rPr>
              <a:t> JAHA 2016</a:t>
            </a:r>
            <a:endParaRPr lang="en-US" sz="2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1726514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990600" y="2362200"/>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Male/Female</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3" name="Picture 2"/>
          <p:cNvPicPr>
            <a:picLocks noChangeAspect="1"/>
          </p:cNvPicPr>
          <p:nvPr/>
        </p:nvPicPr>
        <p:blipFill>
          <a:blip r:embed="rId3"/>
          <a:stretch>
            <a:fillRect/>
          </a:stretch>
        </p:blipFill>
        <p:spPr>
          <a:xfrm>
            <a:off x="1427162" y="2971800"/>
            <a:ext cx="6388100" cy="1955800"/>
          </a:xfrm>
          <a:prstGeom prst="rect">
            <a:avLst/>
          </a:prstGeom>
        </p:spPr>
      </p:pic>
      <p:sp>
        <p:nvSpPr>
          <p:cNvPr id="2" name="Rectangle 1"/>
          <p:cNvSpPr/>
          <p:nvPr/>
        </p:nvSpPr>
        <p:spPr>
          <a:xfrm>
            <a:off x="1001712" y="1247914"/>
            <a:ext cx="7239000" cy="1323439"/>
          </a:xfrm>
          <a:prstGeom prst="rect">
            <a:avLst/>
          </a:prstGeom>
        </p:spPr>
        <p:txBody>
          <a:bodyPr wrap="square">
            <a:spAutoFit/>
          </a:bodyPr>
          <a:lstStyle/>
          <a:p>
            <a:pPr algn="ctr"/>
            <a:r>
              <a:rPr lang="en-US" altLang="en-US" sz="4000" dirty="0">
                <a:solidFill>
                  <a:schemeClr val="bg1"/>
                </a:solidFill>
                <a:latin typeface="Arial Black" pitchFamily="34" charset="0"/>
                <a:cs typeface="Arial" charset="0"/>
              </a:rPr>
              <a:t>Higher stroke risk from  this</a:t>
            </a: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32E58A02-AB6E-BD4D-BE47-0E38F5FCFB85}"/>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621440B8-CE31-7742-B01B-505752AC6780}"/>
              </a:ext>
            </a:extLst>
          </p:cNvPr>
          <p:cNvSpPr txBox="1"/>
          <p:nvPr/>
        </p:nvSpPr>
        <p:spPr bwMode="auto">
          <a:xfrm>
            <a:off x="2259012" y="2209800"/>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Females</a:t>
            </a:r>
          </a:p>
        </p:txBody>
      </p:sp>
      <p:sp>
        <p:nvSpPr>
          <p:cNvPr id="5" name="TextBox 4">
            <a:extLst>
              <a:ext uri="{FF2B5EF4-FFF2-40B4-BE49-F238E27FC236}">
                <a16:creationId xmlns:a16="http://schemas.microsoft.com/office/drawing/2014/main" xmlns="" id="{97C515FD-F68C-7445-A32F-74DFDF22F273}"/>
              </a:ext>
            </a:extLst>
          </p:cNvPr>
          <p:cNvSpPr txBox="1"/>
          <p:nvPr/>
        </p:nvSpPr>
        <p:spPr bwMode="auto">
          <a:xfrm>
            <a:off x="6831012" y="5350133"/>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4145110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838200"/>
            <a:ext cx="6032500" cy="3606800"/>
          </a:xfrm>
          <a:prstGeom prst="rect">
            <a:avLst/>
          </a:prstGeom>
        </p:spPr>
      </p:pic>
      <p:sp>
        <p:nvSpPr>
          <p:cNvPr id="3" name="TextBox 2">
            <a:extLst>
              <a:ext uri="{FF2B5EF4-FFF2-40B4-BE49-F238E27FC236}">
                <a16:creationId xmlns:a16="http://schemas.microsoft.com/office/drawing/2014/main" xmlns="" id="{FF154717-EB77-0140-AFF3-8BF52323FF04}"/>
              </a:ext>
            </a:extLst>
          </p:cNvPr>
          <p:cNvSpPr txBox="1"/>
          <p:nvPr/>
        </p:nvSpPr>
        <p:spPr bwMode="auto">
          <a:xfrm>
            <a:off x="990600" y="4445000"/>
            <a:ext cx="723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5400" dirty="0">
                <a:solidFill>
                  <a:schemeClr val="bg1"/>
                </a:solidFill>
                <a:latin typeface="Arial Black" pitchFamily="34" charset="0"/>
                <a:cs typeface="Arial" charset="0"/>
              </a:rPr>
              <a:t>CHADS VASC</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840006" y="990600"/>
            <a:ext cx="741001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5400" dirty="0">
                <a:solidFill>
                  <a:schemeClr val="bg1"/>
                </a:solidFill>
                <a:latin typeface="Arial Black" pitchFamily="34" charset="0"/>
                <a:cs typeface="Arial" charset="0"/>
              </a:rPr>
              <a:t> Standard needle decompression of pneumothorax less likely to work</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6492523-8526-7B42-94BD-A70B6E787639}"/>
              </a:ext>
            </a:extLst>
          </p:cNvPr>
          <p:cNvSpPr txBox="1"/>
          <p:nvPr/>
        </p:nvSpPr>
        <p:spPr bwMode="auto">
          <a:xfrm>
            <a:off x="2743200" y="2133600"/>
            <a:ext cx="381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Females</a:t>
            </a:r>
          </a:p>
        </p:txBody>
      </p:sp>
      <p:sp>
        <p:nvSpPr>
          <p:cNvPr id="4" name="TextBox 3">
            <a:extLst>
              <a:ext uri="{FF2B5EF4-FFF2-40B4-BE49-F238E27FC236}">
                <a16:creationId xmlns:a16="http://schemas.microsoft.com/office/drawing/2014/main" xmlns="" id="{5381B69B-3776-D547-B199-EB6FE9F4FC44}"/>
              </a:ext>
            </a:extLst>
          </p:cNvPr>
          <p:cNvSpPr txBox="1"/>
          <p:nvPr/>
        </p:nvSpPr>
        <p:spPr bwMode="auto">
          <a:xfrm>
            <a:off x="7086600" y="5334000"/>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Next</a:t>
            </a:r>
          </a:p>
        </p:txBody>
      </p:sp>
      <p:sp>
        <p:nvSpPr>
          <p:cNvPr id="5" name="Oval 4">
            <a:extLst>
              <a:ext uri="{FF2B5EF4-FFF2-40B4-BE49-F238E27FC236}">
                <a16:creationId xmlns:a16="http://schemas.microsoft.com/office/drawing/2014/main" xmlns="" id="{2E8D94A8-4FB5-F948-B1AE-51CF17E8BB11}"/>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0315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5"/>
          <p:cNvSpPr txBox="1">
            <a:spLocks noChangeArrowheads="1"/>
          </p:cNvSpPr>
          <p:nvPr/>
        </p:nvSpPr>
        <p:spPr bwMode="auto">
          <a:xfrm>
            <a:off x="838199" y="685800"/>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Needle </a:t>
            </a:r>
            <a:r>
              <a:rPr lang="en-US" altLang="en-US" sz="6000" dirty="0" err="1">
                <a:solidFill>
                  <a:schemeClr val="bg1"/>
                </a:solidFill>
                <a:latin typeface="Arial Black" pitchFamily="34" charset="0"/>
                <a:cs typeface="Arial" charset="0"/>
              </a:rPr>
              <a:t>Thoracostomy</a:t>
            </a:r>
            <a:endParaRPr lang="en-US" altLang="en-US" sz="6000" dirty="0">
              <a:solidFill>
                <a:schemeClr val="bg1"/>
              </a:solidFill>
              <a:latin typeface="Arial Black" pitchFamily="34" charset="0"/>
              <a:cs typeface="Arial" charset="0"/>
            </a:endParaRPr>
          </a:p>
        </p:txBody>
      </p:sp>
      <p:sp>
        <p:nvSpPr>
          <p:cNvPr id="3" name="TextBox 2"/>
          <p:cNvSpPr txBox="1"/>
          <p:nvPr/>
        </p:nvSpPr>
        <p:spPr bwMode="auto">
          <a:xfrm>
            <a:off x="803365" y="2895600"/>
            <a:ext cx="44196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3200" dirty="0">
                <a:solidFill>
                  <a:schemeClr val="bg1"/>
                </a:solidFill>
                <a:latin typeface="Arial Black" pitchFamily="34" charset="0"/>
                <a:cs typeface="Arial" charset="0"/>
              </a:rPr>
              <a:t>Men 35.6 mm</a:t>
            </a:r>
          </a:p>
          <a:p>
            <a:pPr>
              <a:spcBef>
                <a:spcPct val="0"/>
              </a:spcBef>
              <a:buFontTx/>
              <a:buNone/>
            </a:pPr>
            <a:r>
              <a:rPr lang="en-US" sz="3200" dirty="0">
                <a:solidFill>
                  <a:schemeClr val="bg1"/>
                </a:solidFill>
                <a:latin typeface="Arial Black" pitchFamily="34" charset="0"/>
                <a:cs typeface="Arial" charset="0"/>
              </a:rPr>
              <a:t>Women 43.3 mm</a:t>
            </a:r>
          </a:p>
          <a:p>
            <a:pPr>
              <a:spcBef>
                <a:spcPct val="0"/>
              </a:spcBef>
              <a:buFontTx/>
              <a:buNone/>
            </a:pPr>
            <a:endParaRPr lang="en-US" sz="3200" dirty="0">
              <a:solidFill>
                <a:schemeClr val="bg1"/>
              </a:solidFill>
              <a:latin typeface="Arial Black" pitchFamily="34" charset="0"/>
              <a:cs typeface="Arial" charset="0"/>
            </a:endParaRPr>
          </a:p>
        </p:txBody>
      </p:sp>
      <p:pic>
        <p:nvPicPr>
          <p:cNvPr id="4" name="Picture 3"/>
          <p:cNvPicPr>
            <a:picLocks noChangeAspect="1"/>
          </p:cNvPicPr>
          <p:nvPr/>
        </p:nvPicPr>
        <p:blipFill>
          <a:blip r:embed="rId3"/>
          <a:stretch>
            <a:fillRect/>
          </a:stretch>
        </p:blipFill>
        <p:spPr>
          <a:xfrm>
            <a:off x="5222966" y="2895600"/>
            <a:ext cx="3044462" cy="2159588"/>
          </a:xfrm>
          <a:prstGeom prst="rect">
            <a:avLst/>
          </a:prstGeom>
        </p:spPr>
      </p:pic>
      <p:sp>
        <p:nvSpPr>
          <p:cNvPr id="2" name="TextBox 1">
            <a:extLst>
              <a:ext uri="{FF2B5EF4-FFF2-40B4-BE49-F238E27FC236}">
                <a16:creationId xmlns:a16="http://schemas.microsoft.com/office/drawing/2014/main" xmlns="" id="{863A89AD-48C3-5A4E-BBC7-5A0B97AE9C34}"/>
              </a:ext>
            </a:extLst>
          </p:cNvPr>
          <p:cNvSpPr txBox="1"/>
          <p:nvPr/>
        </p:nvSpPr>
        <p:spPr bwMode="auto">
          <a:xfrm>
            <a:off x="-2286000" y="5486400"/>
            <a:ext cx="8001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err="1">
                <a:solidFill>
                  <a:schemeClr val="bg1"/>
                </a:solidFill>
                <a:latin typeface="Arial Black" pitchFamily="34" charset="0"/>
                <a:cs typeface="Arial" charset="0"/>
              </a:rPr>
              <a:t>Laan</a:t>
            </a:r>
            <a:r>
              <a:rPr lang="en-US" sz="2000" dirty="0">
                <a:solidFill>
                  <a:schemeClr val="bg1"/>
                </a:solidFill>
                <a:latin typeface="Arial Black" pitchFamily="34" charset="0"/>
                <a:cs typeface="Arial" charset="0"/>
              </a:rPr>
              <a:t> Injury 2015</a:t>
            </a:r>
          </a:p>
        </p:txBody>
      </p:sp>
    </p:spTree>
    <p:extLst>
      <p:ext uri="{BB962C8B-B14F-4D97-AF65-F5344CB8AC3E}">
        <p14:creationId xmlns:p14="http://schemas.microsoft.com/office/powerpoint/2010/main" val="28165027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a:extLst>
              <a:ext uri="{FF2B5EF4-FFF2-40B4-BE49-F238E27FC236}">
                <a16:creationId xmlns:a16="http://schemas.microsoft.com/office/drawing/2014/main" xmlns="" id="{BCF955EF-A8DC-814A-AA77-4769F5B5F263}"/>
              </a:ext>
            </a:extLst>
          </p:cNvPr>
          <p:cNvSpPr/>
          <p:nvPr/>
        </p:nvSpPr>
        <p:spPr>
          <a:xfrm>
            <a:off x="2514600" y="1600200"/>
            <a:ext cx="4572000" cy="2862322"/>
          </a:xfrm>
          <a:prstGeom prst="rect">
            <a:avLst/>
          </a:prstGeom>
        </p:spPr>
        <p:txBody>
          <a:bodyPr>
            <a:spAutoFit/>
          </a:bodyPr>
          <a:lstStyle/>
          <a:p>
            <a:pPr algn="ctr"/>
            <a:r>
              <a:rPr lang="en-US" sz="3600" dirty="0">
                <a:solidFill>
                  <a:schemeClr val="bg1"/>
                </a:solidFill>
                <a:latin typeface="Arial Black" pitchFamily="34" charset="0"/>
                <a:cs typeface="Arial" charset="0"/>
              </a:rPr>
              <a:t>Sleeping pill with sex specific dose adjustment 20 years after FDA approval</a:t>
            </a:r>
          </a:p>
        </p:txBody>
      </p:sp>
      <p:sp>
        <p:nvSpPr>
          <p:cNvPr id="3" name="TextBox 2">
            <a:extLst>
              <a:ext uri="{FF2B5EF4-FFF2-40B4-BE49-F238E27FC236}">
                <a16:creationId xmlns:a16="http://schemas.microsoft.com/office/drawing/2014/main" xmlns="" id="{18884BF0-9752-8544-8608-B6E616BCC105}"/>
              </a:ext>
            </a:extLst>
          </p:cNvPr>
          <p:cNvSpPr txBox="1"/>
          <p:nvPr/>
        </p:nvSpPr>
        <p:spPr bwMode="auto">
          <a:xfrm>
            <a:off x="1028700" y="500300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i="1" dirty="0">
                <a:solidFill>
                  <a:schemeClr val="bg1"/>
                </a:solidFill>
                <a:latin typeface="Arial Black" pitchFamily="34" charset="0"/>
                <a:cs typeface="Arial" charset="0"/>
              </a:rPr>
              <a:t>Question originally recorded by Dr. Bruce Becker</a:t>
            </a: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22C4A7DD-07D2-5C4C-BB10-F2FE82D0BA49}"/>
              </a:ext>
            </a:extLst>
          </p:cNvPr>
          <p:cNvSpPr/>
          <p:nvPr/>
        </p:nvSpPr>
        <p:spPr bwMode="auto">
          <a:xfrm>
            <a:off x="4130475"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EF299107-7DE3-3849-93B2-047415CB6DB9}"/>
              </a:ext>
            </a:extLst>
          </p:cNvPr>
          <p:cNvSpPr txBox="1"/>
          <p:nvPr/>
        </p:nvSpPr>
        <p:spPr bwMode="auto">
          <a:xfrm>
            <a:off x="2286000" y="1930568"/>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2" name="TextBox 1">
            <a:extLst>
              <a:ext uri="{FF2B5EF4-FFF2-40B4-BE49-F238E27FC236}">
                <a16:creationId xmlns:a16="http://schemas.microsoft.com/office/drawing/2014/main" xmlns="" id="{6D73165B-93C2-CD46-AA6E-566569171753}"/>
              </a:ext>
            </a:extLst>
          </p:cNvPr>
          <p:cNvSpPr txBox="1"/>
          <p:nvPr/>
        </p:nvSpPr>
        <p:spPr bwMode="auto">
          <a:xfrm>
            <a:off x="7620000" y="5481935"/>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Next</a:t>
            </a:r>
          </a:p>
        </p:txBody>
      </p:sp>
      <p:sp>
        <p:nvSpPr>
          <p:cNvPr id="5" name="TextBox 4">
            <a:extLst>
              <a:ext uri="{FF2B5EF4-FFF2-40B4-BE49-F238E27FC236}">
                <a16:creationId xmlns:a16="http://schemas.microsoft.com/office/drawing/2014/main" xmlns="" id="{167FC925-9314-7F4D-ABEA-90B19149F69E}"/>
              </a:ext>
            </a:extLst>
          </p:cNvPr>
          <p:cNvSpPr txBox="1"/>
          <p:nvPr/>
        </p:nvSpPr>
        <p:spPr bwMode="auto">
          <a:xfrm>
            <a:off x="1676400" y="2078504"/>
            <a:ext cx="5943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Zolpidem</a:t>
            </a:r>
          </a:p>
          <a:p>
            <a:pPr algn="ctr">
              <a:spcBef>
                <a:spcPct val="0"/>
              </a:spcBef>
              <a:buFontTx/>
              <a:buNone/>
            </a:pPr>
            <a:r>
              <a:rPr lang="en-US" sz="6000" dirty="0">
                <a:solidFill>
                  <a:schemeClr val="bg1"/>
                </a:solidFill>
                <a:latin typeface="Arial Black" pitchFamily="34" charset="0"/>
                <a:cs typeface="Arial" charset="0"/>
              </a:rPr>
              <a:t>(Ambien)</a:t>
            </a:r>
          </a:p>
        </p:txBody>
      </p:sp>
    </p:spTree>
    <p:extLst>
      <p:ext uri="{BB962C8B-B14F-4D97-AF65-F5344CB8AC3E}">
        <p14:creationId xmlns:p14="http://schemas.microsoft.com/office/powerpoint/2010/main" val="3377914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48E7FE-877A-6441-8ED4-60C852C9EA70}"/>
              </a:ext>
            </a:extLst>
          </p:cNvPr>
          <p:cNvSpPr txBox="1"/>
          <p:nvPr/>
        </p:nvSpPr>
        <p:spPr bwMode="auto">
          <a:xfrm>
            <a:off x="1295400" y="990600"/>
            <a:ext cx="67818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Zolpidem</a:t>
            </a:r>
          </a:p>
          <a:p>
            <a:pPr algn="ctr">
              <a:spcBef>
                <a:spcPct val="0"/>
              </a:spcBef>
              <a:buFontTx/>
              <a:buNone/>
            </a:pPr>
            <a:endParaRPr lang="en-US" sz="6000" dirty="0">
              <a:solidFill>
                <a:schemeClr val="bg1"/>
              </a:solidFill>
              <a:latin typeface="Arial Black" pitchFamily="34" charset="0"/>
              <a:cs typeface="Arial" charset="0"/>
            </a:endParaRPr>
          </a:p>
          <a:p>
            <a:pPr>
              <a:spcBef>
                <a:spcPct val="0"/>
              </a:spcBef>
              <a:buFontTx/>
              <a:buNone/>
            </a:pPr>
            <a:r>
              <a:rPr lang="en-US" sz="4000" dirty="0">
                <a:solidFill>
                  <a:schemeClr val="bg1"/>
                </a:solidFill>
                <a:latin typeface="Arial Black" pitchFamily="34" charset="0"/>
                <a:cs typeface="Arial" charset="0"/>
              </a:rPr>
              <a:t>sex differences</a:t>
            </a:r>
          </a:p>
          <a:p>
            <a:pPr>
              <a:spcBef>
                <a:spcPct val="0"/>
              </a:spcBef>
              <a:buFontTx/>
              <a:buNone/>
            </a:pPr>
            <a:r>
              <a:rPr lang="en-US" sz="4400" dirty="0">
                <a:solidFill>
                  <a:schemeClr val="bg1"/>
                </a:solidFill>
                <a:latin typeface="Arial Black" pitchFamily="34" charset="0"/>
                <a:cs typeface="Arial" charset="0"/>
              </a:rPr>
              <a:t>	</a:t>
            </a:r>
            <a:r>
              <a:rPr lang="en-US" sz="3200" dirty="0">
                <a:solidFill>
                  <a:schemeClr val="bg1"/>
                </a:solidFill>
                <a:latin typeface="Arial Black" pitchFamily="34" charset="0"/>
                <a:cs typeface="Arial" charset="0"/>
              </a:rPr>
              <a:t>- pharmacokinetics</a:t>
            </a:r>
          </a:p>
          <a:p>
            <a:pPr>
              <a:spcBef>
                <a:spcPct val="0"/>
              </a:spcBef>
              <a:buFontTx/>
              <a:buNone/>
            </a:pPr>
            <a:r>
              <a:rPr lang="en-US" sz="3200" dirty="0">
                <a:solidFill>
                  <a:schemeClr val="bg1"/>
                </a:solidFill>
                <a:latin typeface="Arial Black" pitchFamily="34" charset="0"/>
                <a:cs typeface="Arial" charset="0"/>
              </a:rPr>
              <a:t>	- pharmacodynamics  	</a:t>
            </a:r>
          </a:p>
        </p:txBody>
      </p:sp>
      <p:sp>
        <p:nvSpPr>
          <p:cNvPr id="3" name="Oval 2">
            <a:extLst>
              <a:ext uri="{FF2B5EF4-FFF2-40B4-BE49-F238E27FC236}">
                <a16:creationId xmlns:a16="http://schemas.microsoft.com/office/drawing/2014/main" xmlns="" id="{536DEA48-EEDC-A24F-940D-42742C386C16}"/>
              </a:ext>
            </a:extLst>
          </p:cNvPr>
          <p:cNvSpPr/>
          <p:nvPr/>
        </p:nvSpPr>
        <p:spPr bwMode="auto">
          <a:xfrm>
            <a:off x="4130475"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6E5377F6-10D3-A349-803F-6446E93EF467}"/>
              </a:ext>
            </a:extLst>
          </p:cNvPr>
          <p:cNvSpPr txBox="1"/>
          <p:nvPr/>
        </p:nvSpPr>
        <p:spPr bwMode="auto">
          <a:xfrm>
            <a:off x="7391400" y="5457765"/>
            <a:ext cx="1600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dirty="0">
                <a:solidFill>
                  <a:schemeClr val="bg1"/>
                </a:solidFill>
                <a:latin typeface="Arial Black" pitchFamily="34" charset="0"/>
                <a:cs typeface="Arial" charset="0"/>
              </a:rPr>
              <a:t>Next</a:t>
            </a:r>
          </a:p>
          <a:p>
            <a:pPr algn="ctr">
              <a:spcBef>
                <a:spcPct val="0"/>
              </a:spcBef>
              <a:buFontTx/>
              <a:buNone/>
            </a:pP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391743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48E7FE-877A-6441-8ED4-60C852C9EA70}"/>
              </a:ext>
            </a:extLst>
          </p:cNvPr>
          <p:cNvSpPr txBox="1"/>
          <p:nvPr/>
        </p:nvSpPr>
        <p:spPr bwMode="auto">
          <a:xfrm>
            <a:off x="1295400" y="762000"/>
            <a:ext cx="73914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4400" i="1" dirty="0">
                <a:solidFill>
                  <a:schemeClr val="bg1"/>
                </a:solidFill>
                <a:latin typeface="Arial Black" pitchFamily="34" charset="0"/>
                <a:cs typeface="Arial" charset="0"/>
              </a:rPr>
              <a:t>Gender Differences</a:t>
            </a:r>
          </a:p>
          <a:p>
            <a:pPr>
              <a:spcBef>
                <a:spcPct val="0"/>
              </a:spcBef>
              <a:buFontTx/>
              <a:buNone/>
            </a:pPr>
            <a:endParaRPr lang="en-US" sz="3200" dirty="0">
              <a:solidFill>
                <a:schemeClr val="bg1"/>
              </a:solidFill>
              <a:latin typeface="Arial Black" pitchFamily="34" charset="0"/>
              <a:cs typeface="Arial" charset="0"/>
            </a:endParaRPr>
          </a:p>
        </p:txBody>
      </p:sp>
      <p:pic>
        <p:nvPicPr>
          <p:cNvPr id="5" name="Content Placeholder 3">
            <a:extLst>
              <a:ext uri="{FF2B5EF4-FFF2-40B4-BE49-F238E27FC236}">
                <a16:creationId xmlns:a16="http://schemas.microsoft.com/office/drawing/2014/main" xmlns="" id="{00CB713C-AC95-9540-927C-DEA8CEA08A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1477079"/>
            <a:ext cx="3505200" cy="3507949"/>
          </a:xfrm>
          <a:prstGeom prst="rect">
            <a:avLst/>
          </a:prstGeom>
        </p:spPr>
      </p:pic>
      <p:sp>
        <p:nvSpPr>
          <p:cNvPr id="6" name="TextBox 5">
            <a:extLst>
              <a:ext uri="{FF2B5EF4-FFF2-40B4-BE49-F238E27FC236}">
                <a16:creationId xmlns:a16="http://schemas.microsoft.com/office/drawing/2014/main" xmlns="" id="{6E12BB40-B8B0-5B43-8B41-53140A924130}"/>
              </a:ext>
            </a:extLst>
          </p:cNvPr>
          <p:cNvSpPr txBox="1"/>
          <p:nvPr/>
        </p:nvSpPr>
        <p:spPr bwMode="auto">
          <a:xfrm>
            <a:off x="3055620" y="4985028"/>
            <a:ext cx="3505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600" dirty="0">
                <a:solidFill>
                  <a:schemeClr val="bg1"/>
                </a:solidFill>
                <a:latin typeface="Arial Black" pitchFamily="34" charset="0"/>
                <a:cs typeface="Arial" charset="0"/>
              </a:rPr>
              <a:t>Wikipedia: Flaming June</a:t>
            </a:r>
          </a:p>
        </p:txBody>
      </p:sp>
    </p:spTree>
    <p:extLst>
      <p:ext uri="{BB962C8B-B14F-4D97-AF65-F5344CB8AC3E}">
        <p14:creationId xmlns:p14="http://schemas.microsoft.com/office/powerpoint/2010/main" val="13588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761999" y="1295400"/>
            <a:ext cx="756602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This and that*</a:t>
            </a: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endParaRPr lang="en-US" altLang="en-US" sz="2000" dirty="0">
              <a:solidFill>
                <a:schemeClr val="bg1"/>
              </a:solidFill>
              <a:latin typeface="Arial Black" pitchFamily="34" charset="0"/>
              <a:cs typeface="Arial" charset="0"/>
            </a:endParaRPr>
          </a:p>
          <a:p>
            <a:pPr algn="ctr">
              <a:spcBef>
                <a:spcPct val="0"/>
              </a:spcBef>
              <a:buFontTx/>
              <a:buNone/>
            </a:pPr>
            <a:r>
              <a:rPr lang="en-US" altLang="en-US" sz="2000" dirty="0">
                <a:solidFill>
                  <a:schemeClr val="bg1"/>
                </a:solidFill>
                <a:latin typeface="Arial Black" pitchFamily="34" charset="0"/>
                <a:cs typeface="Arial" charset="0"/>
              </a:rPr>
              <a:t>*in original game was expert videos, modified for web posting due to size constraints</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838200" y="770692"/>
            <a:ext cx="75660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itchFamily="34" charset="0"/>
                <a:cs typeface="Arial" charset="0"/>
              </a:rPr>
              <a:t>Considering traditional cardiac risk factors</a:t>
            </a:r>
          </a:p>
          <a:p>
            <a:pPr algn="ctr">
              <a:spcBef>
                <a:spcPct val="0"/>
              </a:spcBef>
              <a:buFontTx/>
              <a:buNone/>
            </a:pPr>
            <a:r>
              <a:rPr lang="en-US" sz="4400" dirty="0">
                <a:solidFill>
                  <a:schemeClr val="bg1"/>
                </a:solidFill>
                <a:latin typeface="Arial Black" pitchFamily="34" charset="0"/>
                <a:cs typeface="Arial" charset="0"/>
              </a:rPr>
              <a:t> diabetes and this have a much greater weighted risk for CAD in women vs men</a:t>
            </a:r>
          </a:p>
        </p:txBody>
      </p:sp>
      <p:sp>
        <p:nvSpPr>
          <p:cNvPr id="2" name="Rectangle 1"/>
          <p:cNvSpPr/>
          <p:nvPr/>
        </p:nvSpPr>
        <p:spPr>
          <a:xfrm>
            <a:off x="7391400" y="5481935"/>
            <a:ext cx="1322863" cy="461665"/>
          </a:xfrm>
          <a:prstGeom prst="rect">
            <a:avLst/>
          </a:prstGeom>
        </p:spPr>
        <p:txBody>
          <a:bodyPr wrap="none">
            <a:spAutoFit/>
          </a:bodyPr>
          <a:lstStyle/>
          <a:p>
            <a:pPr algn="ctr"/>
            <a:r>
              <a:rPr lang="en-US" dirty="0">
                <a:solidFill>
                  <a:schemeClr val="bg1"/>
                </a:solidFill>
                <a:latin typeface="Arial Black" pitchFamily="34" charset="0"/>
                <a:cs typeface="Arial" charset="0"/>
              </a:rPr>
              <a:t>Next**</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8472917D-B121-874C-96F6-E89AAC310FAA}"/>
              </a:ext>
            </a:extLst>
          </p:cNvPr>
          <p:cNvSpPr txBox="1"/>
          <p:nvPr/>
        </p:nvSpPr>
        <p:spPr bwMode="auto">
          <a:xfrm>
            <a:off x="1828800" y="5019139"/>
            <a:ext cx="6885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800" i="1" dirty="0">
                <a:solidFill>
                  <a:schemeClr val="bg1"/>
                </a:solidFill>
                <a:latin typeface="Arial Black" pitchFamily="34" charset="0"/>
                <a:cs typeface="Arial" charset="0"/>
              </a:rPr>
              <a:t>Question originally recorded by </a:t>
            </a:r>
            <a:r>
              <a:rPr lang="en-US" sz="1800" i="1" dirty="0" err="1">
                <a:solidFill>
                  <a:schemeClr val="bg1"/>
                </a:solidFill>
                <a:latin typeface="Arial Black" pitchFamily="34" charset="0"/>
                <a:cs typeface="Arial" charset="0"/>
              </a:rPr>
              <a:t>Dr</a:t>
            </a:r>
            <a:r>
              <a:rPr lang="en-US" sz="1800" i="1" dirty="0">
                <a:solidFill>
                  <a:schemeClr val="bg1"/>
                </a:solidFill>
                <a:latin typeface="Arial Black" pitchFamily="34" charset="0"/>
                <a:cs typeface="Arial" charset="0"/>
              </a:rPr>
              <a:t> .Angela </a:t>
            </a:r>
            <a:r>
              <a:rPr lang="en-US" sz="1800" i="1" dirty="0" err="1">
                <a:solidFill>
                  <a:schemeClr val="bg1"/>
                </a:solidFill>
                <a:latin typeface="Arial Black" pitchFamily="34" charset="0"/>
                <a:cs typeface="Arial" charset="0"/>
              </a:rPr>
              <a:t>Jarman</a:t>
            </a:r>
            <a:endParaRPr lang="en-US" sz="1800" i="1" dirty="0">
              <a:solidFill>
                <a:schemeClr val="bg1"/>
              </a:solidFill>
              <a:latin typeface="Arial Black" pitchFamily="34" charset="0"/>
              <a:cs typeface="Arial"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a:xfrm>
            <a:off x="6718189" y="5440234"/>
            <a:ext cx="3180522" cy="461665"/>
          </a:xfrm>
          <a:prstGeom prst="rect">
            <a:avLst/>
          </a:prstGeom>
        </p:spPr>
        <p:txBody>
          <a:bodyPr wrap="square">
            <a:spAutoFit/>
          </a:bodyPr>
          <a:lstStyle/>
          <a:p>
            <a:pPr algn="ctr"/>
            <a:r>
              <a:rPr lang="en-US" dirty="0">
                <a:solidFill>
                  <a:schemeClr val="bg1"/>
                </a:solidFill>
                <a:latin typeface="Arial Black" pitchFamily="34" charset="0"/>
                <a:cs typeface="Arial" charset="0"/>
              </a:rPr>
              <a:t>Next</a:t>
            </a:r>
          </a:p>
        </p:txBody>
      </p:sp>
      <p:sp>
        <p:nvSpPr>
          <p:cNvPr id="2" name="TextBox 1">
            <a:extLst>
              <a:ext uri="{FF2B5EF4-FFF2-40B4-BE49-F238E27FC236}">
                <a16:creationId xmlns:a16="http://schemas.microsoft.com/office/drawing/2014/main" xmlns="" id="{887FD626-1D39-244D-86BF-EDE56D88B869}"/>
              </a:ext>
            </a:extLst>
          </p:cNvPr>
          <p:cNvSpPr txBox="1"/>
          <p:nvPr/>
        </p:nvSpPr>
        <p:spPr bwMode="auto">
          <a:xfrm>
            <a:off x="1447800" y="2654468"/>
            <a:ext cx="6629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Smoking</a:t>
            </a:r>
          </a:p>
        </p:txBody>
      </p:sp>
    </p:spTree>
    <p:extLst>
      <p:ext uri="{BB962C8B-B14F-4D97-AF65-F5344CB8AC3E}">
        <p14:creationId xmlns:p14="http://schemas.microsoft.com/office/powerpoint/2010/main" val="2021119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flipH="1">
            <a:off x="664351" y="4114800"/>
            <a:ext cx="7336649" cy="0"/>
          </a:xfrm>
          <a:prstGeom prst="line">
            <a:avLst/>
          </a:prstGeom>
          <a:solidFill>
            <a:schemeClr val="accent1"/>
          </a:solidFill>
          <a:ln w="15875" cap="flat" cmpd="sng" algn="ctr">
            <a:solidFill>
              <a:srgbClr val="FFFF00">
                <a:alpha val="6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4">
            <a:extLst>
              <a:ext uri="{FF2B5EF4-FFF2-40B4-BE49-F238E27FC236}">
                <a16:creationId xmlns:a16="http://schemas.microsoft.com/office/drawing/2014/main" xmlns="" id="{980034F7-5A01-6C4A-A5DC-A10B8D96582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1371600"/>
            <a:ext cx="387025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B9D8A98C-9BC0-2744-A0DE-EF4447853B96}"/>
              </a:ext>
            </a:extLst>
          </p:cNvPr>
          <p:cNvSpPr txBox="1"/>
          <p:nvPr/>
        </p:nvSpPr>
        <p:spPr bwMode="auto">
          <a:xfrm>
            <a:off x="5181600" y="1741376"/>
            <a:ext cx="3298049"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25% </a:t>
            </a:r>
            <a:r>
              <a:rPr lang="en-US" sz="4400" dirty="0">
                <a:solidFill>
                  <a:schemeClr val="bg1"/>
                </a:solidFill>
                <a:latin typeface="Arial Black" pitchFamily="34" charset="0"/>
                <a:cs typeface="Arial" charset="0"/>
              </a:rPr>
              <a:t>increased </a:t>
            </a:r>
          </a:p>
          <a:p>
            <a:pPr algn="ctr">
              <a:spcBef>
                <a:spcPct val="0"/>
              </a:spcBef>
              <a:buFontTx/>
              <a:buNone/>
            </a:pPr>
            <a:r>
              <a:rPr lang="en-US" sz="4400" dirty="0">
                <a:solidFill>
                  <a:schemeClr val="bg1"/>
                </a:solidFill>
                <a:latin typeface="Arial Black" pitchFamily="34" charset="0"/>
                <a:cs typeface="Arial" charset="0"/>
              </a:rPr>
              <a:t>risk</a:t>
            </a:r>
          </a:p>
        </p:txBody>
      </p:sp>
    </p:spTree>
    <p:extLst>
      <p:ext uri="{BB962C8B-B14F-4D97-AF65-F5344CB8AC3E}">
        <p14:creationId xmlns:p14="http://schemas.microsoft.com/office/powerpoint/2010/main" val="367995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xmlns="" id="{106E5FA0-038D-5C46-B47C-3F003CD5BB35}"/>
              </a:ext>
            </a:extLst>
          </p:cNvPr>
          <p:cNvSpPr/>
          <p:nvPr/>
        </p:nvSpPr>
        <p:spPr>
          <a:xfrm>
            <a:off x="1981200" y="1066800"/>
            <a:ext cx="5535612" cy="2862322"/>
          </a:xfrm>
          <a:prstGeom prst="rect">
            <a:avLst/>
          </a:prstGeom>
        </p:spPr>
        <p:txBody>
          <a:bodyPr wrap="square">
            <a:spAutoFit/>
          </a:bodyPr>
          <a:lstStyle/>
          <a:p>
            <a:pPr algn="ctr"/>
            <a:r>
              <a:rPr lang="en-US" sz="3600" dirty="0">
                <a:solidFill>
                  <a:schemeClr val="bg1"/>
                </a:solidFill>
                <a:latin typeface="Arial Black" pitchFamily="34" charset="0"/>
                <a:cs typeface="Arial" charset="0"/>
              </a:rPr>
              <a:t>This common blood test has much greater sensitivity in men than women for diagnosing an MI</a:t>
            </a:r>
          </a:p>
        </p:txBody>
      </p:sp>
      <p:sp>
        <p:nvSpPr>
          <p:cNvPr id="5" name="TextBox 4">
            <a:extLst>
              <a:ext uri="{FF2B5EF4-FFF2-40B4-BE49-F238E27FC236}">
                <a16:creationId xmlns:a16="http://schemas.microsoft.com/office/drawing/2014/main" xmlns="" id="{ECD1C7C4-DB29-5F49-8EE4-0655D9BFE017}"/>
              </a:ext>
            </a:extLst>
          </p:cNvPr>
          <p:cNvSpPr txBox="1"/>
          <p:nvPr/>
        </p:nvSpPr>
        <p:spPr bwMode="auto">
          <a:xfrm>
            <a:off x="0" y="4876800"/>
            <a:ext cx="929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i="1" dirty="0">
                <a:solidFill>
                  <a:schemeClr val="bg1"/>
                </a:solidFill>
                <a:latin typeface="Arial Black" pitchFamily="34" charset="0"/>
                <a:cs typeface="Arial" charset="0"/>
              </a:rPr>
              <a:t>Question originally recorded by Dr. </a:t>
            </a:r>
            <a:r>
              <a:rPr lang="en-US" sz="2000" i="1" dirty="0" err="1">
                <a:solidFill>
                  <a:schemeClr val="bg1"/>
                </a:solidFill>
                <a:latin typeface="Arial Black" pitchFamily="34" charset="0"/>
                <a:cs typeface="Arial" charset="0"/>
              </a:rPr>
              <a:t>Basmah</a:t>
            </a:r>
            <a:r>
              <a:rPr lang="en-US" sz="2000" i="1" dirty="0">
                <a:solidFill>
                  <a:schemeClr val="bg1"/>
                </a:solidFill>
                <a:latin typeface="Arial Black" pitchFamily="34" charset="0"/>
                <a:cs typeface="Arial" charset="0"/>
              </a:rPr>
              <a:t> Safdar</a:t>
            </a: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43F121-64E9-F843-A953-98A12FA71FBD}"/>
              </a:ext>
            </a:extLst>
          </p:cNvPr>
          <p:cNvSpPr txBox="1"/>
          <p:nvPr/>
        </p:nvSpPr>
        <p:spPr bwMode="auto">
          <a:xfrm>
            <a:off x="1981200" y="2425868"/>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Troponin</a:t>
            </a:r>
          </a:p>
        </p:txBody>
      </p:sp>
      <p:sp>
        <p:nvSpPr>
          <p:cNvPr id="3" name="Oval 2">
            <a:extLst>
              <a:ext uri="{FF2B5EF4-FFF2-40B4-BE49-F238E27FC236}">
                <a16:creationId xmlns:a16="http://schemas.microsoft.com/office/drawing/2014/main" xmlns="" id="{517A37D2-7D32-1E4D-A253-42E598114308}"/>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20EDABC5-A91E-0E4F-BEA4-614DBC13A895}"/>
              </a:ext>
            </a:extLst>
          </p:cNvPr>
          <p:cNvSpPr txBox="1"/>
          <p:nvPr/>
        </p:nvSpPr>
        <p:spPr bwMode="auto">
          <a:xfrm>
            <a:off x="7086600" y="4974104"/>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dirty="0">
                <a:solidFill>
                  <a:schemeClr val="bg1"/>
                </a:solidFill>
                <a:latin typeface="Arial Black" pitchFamily="34" charset="0"/>
                <a:cs typeface="Arial" charset="0"/>
              </a:rPr>
              <a:t>Next</a:t>
            </a:r>
            <a:r>
              <a:rPr lang="en-US" sz="6000" dirty="0">
                <a:solidFill>
                  <a:schemeClr val="bg1"/>
                </a:solidFill>
                <a:latin typeface="Arial Black" pitchFamily="34" charset="0"/>
                <a:cs typeface="Arial" charset="0"/>
              </a:rPr>
              <a:t> </a:t>
            </a:r>
          </a:p>
          <a:p>
            <a:pPr algn="ctr">
              <a:spcBef>
                <a:spcPct val="0"/>
              </a:spcBef>
              <a:buFontTx/>
              <a:buNone/>
            </a:pP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3421419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5456583"/>
            <a:ext cx="5209852" cy="461665"/>
          </a:xfrm>
          <a:prstGeom prst="rect">
            <a:avLst/>
          </a:prstGeom>
        </p:spPr>
        <p:txBody>
          <a:bodyPr wrap="square">
            <a:spAutoFit/>
          </a:bodyPr>
          <a:lstStyle/>
          <a:p>
            <a:pPr algn="ctr"/>
            <a:r>
              <a:rPr lang="en-US" dirty="0">
                <a:solidFill>
                  <a:schemeClr val="bg1"/>
                </a:solidFill>
                <a:latin typeface="Arial Black" pitchFamily="34" charset="0"/>
                <a:cs typeface="Arial" charset="0"/>
              </a:rPr>
              <a:t>Next </a:t>
            </a:r>
          </a:p>
        </p:txBody>
      </p:sp>
      <p:sp>
        <p:nvSpPr>
          <p:cNvPr id="6" name="Oval 5"/>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xmlns="" id="{97AA0BC0-565E-7A45-AA2F-8B19010DFAF7}"/>
              </a:ext>
            </a:extLst>
          </p:cNvPr>
          <p:cNvSpPr txBox="1"/>
          <p:nvPr/>
        </p:nvSpPr>
        <p:spPr bwMode="auto">
          <a:xfrm>
            <a:off x="658812" y="1138752"/>
            <a:ext cx="777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Troponin</a:t>
            </a:r>
          </a:p>
        </p:txBody>
      </p:sp>
      <p:graphicFrame>
        <p:nvGraphicFramePr>
          <p:cNvPr id="9" name="Table 8">
            <a:extLst>
              <a:ext uri="{FF2B5EF4-FFF2-40B4-BE49-F238E27FC236}">
                <a16:creationId xmlns:a16="http://schemas.microsoft.com/office/drawing/2014/main" xmlns="" id="{5C6EB654-A3FF-804C-A1B6-B339307698B8}"/>
              </a:ext>
            </a:extLst>
          </p:cNvPr>
          <p:cNvGraphicFramePr>
            <a:graphicFrameLocks noGrp="1"/>
          </p:cNvGraphicFramePr>
          <p:nvPr>
            <p:extLst>
              <p:ext uri="{D42A27DB-BD31-4B8C-83A1-F6EECF244321}">
                <p14:modId xmlns:p14="http://schemas.microsoft.com/office/powerpoint/2010/main" val="1414877122"/>
              </p:ext>
            </p:extLst>
          </p:nvPr>
        </p:nvGraphicFramePr>
        <p:xfrm>
          <a:off x="838200" y="2819400"/>
          <a:ext cx="7593012" cy="1737360"/>
        </p:xfrm>
        <a:graphic>
          <a:graphicData uri="http://schemas.openxmlformats.org/drawingml/2006/table">
            <a:tbl>
              <a:tblPr firstRow="1" bandRow="1">
                <a:tableStyleId>{5C22544A-7EE6-4342-B048-85BDC9FD1C3A}</a:tableStyleId>
              </a:tblPr>
              <a:tblGrid>
                <a:gridCol w="2531004">
                  <a:extLst>
                    <a:ext uri="{9D8B030D-6E8A-4147-A177-3AD203B41FA5}">
                      <a16:colId xmlns:a16="http://schemas.microsoft.com/office/drawing/2014/main" xmlns="" val="2163575970"/>
                    </a:ext>
                  </a:extLst>
                </a:gridCol>
                <a:gridCol w="2531004">
                  <a:extLst>
                    <a:ext uri="{9D8B030D-6E8A-4147-A177-3AD203B41FA5}">
                      <a16:colId xmlns:a16="http://schemas.microsoft.com/office/drawing/2014/main" xmlns="" val="3062700635"/>
                    </a:ext>
                  </a:extLst>
                </a:gridCol>
                <a:gridCol w="2531004">
                  <a:extLst>
                    <a:ext uri="{9D8B030D-6E8A-4147-A177-3AD203B41FA5}">
                      <a16:colId xmlns:a16="http://schemas.microsoft.com/office/drawing/2014/main" xmlns="" val="3851446215"/>
                    </a:ext>
                  </a:extLst>
                </a:gridCol>
              </a:tblGrid>
              <a:tr h="0">
                <a:tc>
                  <a:txBody>
                    <a:bodyPr/>
                    <a:lstStyle/>
                    <a:p>
                      <a:endParaRPr lang="en-US" sz="3200" dirty="0"/>
                    </a:p>
                  </a:txBody>
                  <a:tcPr/>
                </a:tc>
                <a:tc>
                  <a:txBody>
                    <a:bodyPr/>
                    <a:lstStyle/>
                    <a:p>
                      <a:r>
                        <a:rPr lang="en-US" sz="3200" dirty="0"/>
                        <a:t>Conventional</a:t>
                      </a:r>
                    </a:p>
                  </a:txBody>
                  <a:tcPr/>
                </a:tc>
                <a:tc>
                  <a:txBody>
                    <a:bodyPr/>
                    <a:lstStyle/>
                    <a:p>
                      <a:r>
                        <a:rPr lang="en-US" sz="3200" dirty="0"/>
                        <a:t>HS </a:t>
                      </a:r>
                    </a:p>
                  </a:txBody>
                  <a:tcPr/>
                </a:tc>
                <a:extLst>
                  <a:ext uri="{0D108BD9-81ED-4DB2-BD59-A6C34878D82A}">
                    <a16:rowId xmlns:a16="http://schemas.microsoft.com/office/drawing/2014/main" xmlns="" val="2704734578"/>
                  </a:ext>
                </a:extLst>
              </a:tr>
              <a:tr h="370840">
                <a:tc>
                  <a:txBody>
                    <a:bodyPr/>
                    <a:lstStyle/>
                    <a:p>
                      <a:r>
                        <a:rPr lang="en-US" sz="3200" dirty="0"/>
                        <a:t>Men</a:t>
                      </a:r>
                    </a:p>
                  </a:txBody>
                  <a:tcPr/>
                </a:tc>
                <a:tc>
                  <a:txBody>
                    <a:bodyPr/>
                    <a:lstStyle/>
                    <a:p>
                      <a:r>
                        <a:rPr lang="en-US" sz="3200" dirty="0"/>
                        <a:t>19%</a:t>
                      </a:r>
                    </a:p>
                  </a:txBody>
                  <a:tcPr/>
                </a:tc>
                <a:tc>
                  <a:txBody>
                    <a:bodyPr/>
                    <a:lstStyle/>
                    <a:p>
                      <a:r>
                        <a:rPr lang="en-US" sz="3200" dirty="0"/>
                        <a:t>21%</a:t>
                      </a:r>
                    </a:p>
                  </a:txBody>
                  <a:tcPr/>
                </a:tc>
                <a:extLst>
                  <a:ext uri="{0D108BD9-81ED-4DB2-BD59-A6C34878D82A}">
                    <a16:rowId xmlns:a16="http://schemas.microsoft.com/office/drawing/2014/main" xmlns="" val="2087558348"/>
                  </a:ext>
                </a:extLst>
              </a:tr>
              <a:tr h="370840">
                <a:tc>
                  <a:txBody>
                    <a:bodyPr/>
                    <a:lstStyle/>
                    <a:p>
                      <a:r>
                        <a:rPr lang="en-US" sz="3200" dirty="0"/>
                        <a:t>Women</a:t>
                      </a:r>
                    </a:p>
                  </a:txBody>
                  <a:tcPr/>
                </a:tc>
                <a:tc>
                  <a:txBody>
                    <a:bodyPr/>
                    <a:lstStyle/>
                    <a:p>
                      <a:r>
                        <a:rPr lang="en-US" sz="3200" dirty="0"/>
                        <a:t>11%</a:t>
                      </a:r>
                    </a:p>
                  </a:txBody>
                  <a:tcPr/>
                </a:tc>
                <a:tc>
                  <a:txBody>
                    <a:bodyPr/>
                    <a:lstStyle/>
                    <a:p>
                      <a:r>
                        <a:rPr lang="en-US" sz="3200" dirty="0"/>
                        <a:t>22%</a:t>
                      </a:r>
                    </a:p>
                  </a:txBody>
                  <a:tcPr/>
                </a:tc>
                <a:extLst>
                  <a:ext uri="{0D108BD9-81ED-4DB2-BD59-A6C34878D82A}">
                    <a16:rowId xmlns:a16="http://schemas.microsoft.com/office/drawing/2014/main" xmlns="" val="3424870073"/>
                  </a:ext>
                </a:extLst>
              </a:tr>
            </a:tbl>
          </a:graphicData>
        </a:graphic>
      </p:graphicFrame>
      <p:sp>
        <p:nvSpPr>
          <p:cNvPr id="10" name="TextBox 9">
            <a:extLst>
              <a:ext uri="{FF2B5EF4-FFF2-40B4-BE49-F238E27FC236}">
                <a16:creationId xmlns:a16="http://schemas.microsoft.com/office/drawing/2014/main" xmlns="" id="{0C458972-FD12-9241-8E7A-A25A2B4601BA}"/>
              </a:ext>
            </a:extLst>
          </p:cNvPr>
          <p:cNvSpPr txBox="1"/>
          <p:nvPr/>
        </p:nvSpPr>
        <p:spPr bwMode="auto">
          <a:xfrm>
            <a:off x="-2111376" y="5487360"/>
            <a:ext cx="7113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Shah BMJ 2015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1AE0FED-EE11-F243-AD1A-9EB3D54362CA}"/>
              </a:ext>
            </a:extLst>
          </p:cNvPr>
          <p:cNvSpPr/>
          <p:nvPr/>
        </p:nvSpPr>
        <p:spPr>
          <a:xfrm>
            <a:off x="990600" y="914400"/>
            <a:ext cx="7620000" cy="3385542"/>
          </a:xfrm>
          <a:prstGeom prst="rect">
            <a:avLst/>
          </a:prstGeom>
        </p:spPr>
        <p:txBody>
          <a:bodyPr wrap="square">
            <a:spAutoFit/>
          </a:bodyPr>
          <a:lstStyle/>
          <a:p>
            <a:r>
              <a:rPr lang="en-US" sz="6000" dirty="0">
                <a:solidFill>
                  <a:schemeClr val="bg1"/>
                </a:solidFill>
                <a:latin typeface="Arial Black" pitchFamily="34" charset="0"/>
                <a:cs typeface="Arial" charset="0"/>
              </a:rPr>
              <a:t>Women</a:t>
            </a:r>
          </a:p>
          <a:p>
            <a:endParaRPr lang="en-US" sz="1000" dirty="0">
              <a:solidFill>
                <a:schemeClr val="bg1"/>
              </a:solidFill>
              <a:latin typeface="Arial Black" pitchFamily="34" charset="0"/>
              <a:cs typeface="Arial" charset="0"/>
            </a:endParaRPr>
          </a:p>
          <a:p>
            <a:endParaRPr lang="en-US" sz="3600" dirty="0">
              <a:solidFill>
                <a:schemeClr val="bg1"/>
              </a:solidFill>
              <a:latin typeface="Arial Black" pitchFamily="34" charset="0"/>
              <a:cs typeface="Arial" charset="0"/>
            </a:endParaRPr>
          </a:p>
          <a:p>
            <a:r>
              <a:rPr lang="en-US" sz="3600" dirty="0">
                <a:solidFill>
                  <a:schemeClr val="bg1"/>
                </a:solidFill>
                <a:latin typeface="Arial Black" pitchFamily="34" charset="0"/>
                <a:cs typeface="Arial" charset="0"/>
              </a:rPr>
              <a:t>- Smaller hearts</a:t>
            </a:r>
          </a:p>
          <a:p>
            <a:r>
              <a:rPr lang="en-US" sz="3600" dirty="0">
                <a:solidFill>
                  <a:schemeClr val="bg1"/>
                </a:solidFill>
                <a:latin typeface="Arial Black" pitchFamily="34" charset="0"/>
                <a:cs typeface="Arial" charset="0"/>
              </a:rPr>
              <a:t>- Smaller trop leak</a:t>
            </a:r>
          </a:p>
          <a:p>
            <a:r>
              <a:rPr lang="en-US" sz="3600" dirty="0">
                <a:solidFill>
                  <a:schemeClr val="bg1"/>
                </a:solidFill>
                <a:latin typeface="Arial Black" pitchFamily="34" charset="0"/>
                <a:cs typeface="Arial" charset="0"/>
              </a:rPr>
              <a:t>- Different pathophysiology</a:t>
            </a:r>
          </a:p>
        </p:txBody>
      </p:sp>
      <p:sp>
        <p:nvSpPr>
          <p:cNvPr id="4" name="Oval 3">
            <a:extLst>
              <a:ext uri="{FF2B5EF4-FFF2-40B4-BE49-F238E27FC236}">
                <a16:creationId xmlns:a16="http://schemas.microsoft.com/office/drawing/2014/main" xmlns="" id="{C6384C61-6000-0944-B436-D1B51770C4F3}"/>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3DF2307E-C385-1A4E-AAC1-9EB3FBB452AE}"/>
              </a:ext>
            </a:extLst>
          </p:cNvPr>
          <p:cNvSpPr txBox="1"/>
          <p:nvPr/>
        </p:nvSpPr>
        <p:spPr bwMode="auto">
          <a:xfrm>
            <a:off x="7315200" y="5522269"/>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33807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D1FB72-4D38-7B46-8D81-0535CCFC247E}"/>
              </a:ext>
            </a:extLst>
          </p:cNvPr>
          <p:cNvSpPr txBox="1"/>
          <p:nvPr/>
        </p:nvSpPr>
        <p:spPr bwMode="auto">
          <a:xfrm>
            <a:off x="762000" y="685800"/>
            <a:ext cx="76962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Other labs with sex specific cut offs</a:t>
            </a:r>
          </a:p>
          <a:p>
            <a:pPr algn="ctr">
              <a:spcBef>
                <a:spcPct val="0"/>
              </a:spcBef>
              <a:buFontTx/>
              <a:buNone/>
            </a:pPr>
            <a:endParaRPr lang="en-US" sz="3600" dirty="0">
              <a:solidFill>
                <a:schemeClr val="bg1"/>
              </a:solidFill>
              <a:latin typeface="Arial Black" pitchFamily="34" charset="0"/>
              <a:cs typeface="Arial" charset="0"/>
            </a:endParaRPr>
          </a:p>
          <a:p>
            <a:pPr>
              <a:spcBef>
                <a:spcPct val="0"/>
              </a:spcBef>
              <a:buFontTx/>
              <a:buNone/>
            </a:pPr>
            <a:r>
              <a:rPr lang="en-US" sz="2800" dirty="0">
                <a:solidFill>
                  <a:schemeClr val="bg1"/>
                </a:solidFill>
                <a:latin typeface="Arial Black" pitchFamily="34" charset="0"/>
                <a:cs typeface="Arial" charset="0"/>
              </a:rPr>
              <a:t>- </a:t>
            </a:r>
            <a:r>
              <a:rPr lang="en-US" sz="3200" dirty="0">
                <a:solidFill>
                  <a:schemeClr val="bg1"/>
                </a:solidFill>
                <a:latin typeface="Arial Black" pitchFamily="34" charset="0"/>
                <a:cs typeface="Arial" charset="0"/>
              </a:rPr>
              <a:t>Creatinine</a:t>
            </a:r>
          </a:p>
          <a:p>
            <a:pPr>
              <a:spcBef>
                <a:spcPct val="0"/>
              </a:spcBef>
              <a:buFontTx/>
              <a:buNone/>
            </a:pPr>
            <a:r>
              <a:rPr lang="en-US" sz="3200" dirty="0">
                <a:solidFill>
                  <a:schemeClr val="bg1"/>
                </a:solidFill>
                <a:latin typeface="Arial Black" pitchFamily="34" charset="0"/>
                <a:cs typeface="Arial" charset="0"/>
              </a:rPr>
              <a:t>- Uric Acid</a:t>
            </a:r>
          </a:p>
          <a:p>
            <a:pPr>
              <a:spcBef>
                <a:spcPct val="0"/>
              </a:spcBef>
              <a:buFontTx/>
              <a:buNone/>
            </a:pPr>
            <a:r>
              <a:rPr lang="en-US" sz="3200" dirty="0">
                <a:solidFill>
                  <a:schemeClr val="bg1"/>
                </a:solidFill>
                <a:latin typeface="Arial Black" pitchFamily="34" charset="0"/>
                <a:cs typeface="Arial" charset="0"/>
              </a:rPr>
              <a:t>- Hemoglobin</a:t>
            </a:r>
          </a:p>
          <a:p>
            <a:pPr>
              <a:spcBef>
                <a:spcPct val="0"/>
              </a:spcBef>
              <a:buFontTx/>
              <a:buNone/>
            </a:pPr>
            <a:r>
              <a:rPr lang="en-US" sz="3200" dirty="0">
                <a:solidFill>
                  <a:schemeClr val="bg1"/>
                </a:solidFill>
                <a:latin typeface="Arial Black" pitchFamily="34" charset="0"/>
                <a:cs typeface="Arial" charset="0"/>
              </a:rPr>
              <a:t>- Calcium</a:t>
            </a:r>
          </a:p>
          <a:p>
            <a:pPr>
              <a:spcBef>
                <a:spcPct val="0"/>
              </a:spcBef>
              <a:buFontTx/>
              <a:buNone/>
            </a:pPr>
            <a:r>
              <a:rPr lang="en-US" sz="3200" dirty="0">
                <a:solidFill>
                  <a:schemeClr val="bg1"/>
                </a:solidFill>
                <a:latin typeface="Arial Black" pitchFamily="34" charset="0"/>
                <a:cs typeface="Arial" charset="0"/>
              </a:rPr>
              <a:t>- Cholesterol</a:t>
            </a:r>
          </a:p>
        </p:txBody>
      </p:sp>
      <p:pic>
        <p:nvPicPr>
          <p:cNvPr id="3" name="Picture 2">
            <a:extLst>
              <a:ext uri="{FF2B5EF4-FFF2-40B4-BE49-F238E27FC236}">
                <a16:creationId xmlns:a16="http://schemas.microsoft.com/office/drawing/2014/main" xmlns="" id="{6730A7C4-9D23-EF40-9AC8-D22BC113E5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8600" y="2362200"/>
            <a:ext cx="4170933" cy="2481560"/>
          </a:xfrm>
          <a:prstGeom prst="rect">
            <a:avLst/>
          </a:prstGeom>
        </p:spPr>
      </p:pic>
    </p:spTree>
    <p:extLst>
      <p:ext uri="{BB962C8B-B14F-4D97-AF65-F5344CB8AC3E}">
        <p14:creationId xmlns:p14="http://schemas.microsoft.com/office/powerpoint/2010/main" val="4069952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02C238CE-9245-0A41-A6CE-C446C03D65EA}"/>
              </a:ext>
            </a:extLst>
          </p:cNvPr>
          <p:cNvSpPr txBox="1"/>
          <p:nvPr/>
        </p:nvSpPr>
        <p:spPr bwMode="auto">
          <a:xfrm>
            <a:off x="2438400" y="2387768"/>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endParaRPr lang="en-US" sz="6000" dirty="0">
              <a:solidFill>
                <a:schemeClr val="bg1"/>
              </a:solidFill>
              <a:latin typeface="Arial Black" pitchFamily="34" charset="0"/>
              <a:cs typeface="Arial" charset="0"/>
            </a:endParaRPr>
          </a:p>
        </p:txBody>
      </p:sp>
      <p:sp>
        <p:nvSpPr>
          <p:cNvPr id="5" name="Rectangle 4">
            <a:extLst>
              <a:ext uri="{FF2B5EF4-FFF2-40B4-BE49-F238E27FC236}">
                <a16:creationId xmlns:a16="http://schemas.microsoft.com/office/drawing/2014/main" xmlns="" id="{5ED77BD0-AADC-0649-8DBB-6BE8F2EE73CE}"/>
              </a:ext>
            </a:extLst>
          </p:cNvPr>
          <p:cNvSpPr/>
          <p:nvPr/>
        </p:nvSpPr>
        <p:spPr>
          <a:xfrm>
            <a:off x="1116012" y="1066800"/>
            <a:ext cx="6858000" cy="3970318"/>
          </a:xfrm>
          <a:prstGeom prst="rect">
            <a:avLst/>
          </a:prstGeom>
        </p:spPr>
        <p:txBody>
          <a:bodyPr wrap="square">
            <a:spAutoFit/>
          </a:bodyPr>
          <a:lstStyle/>
          <a:p>
            <a:pPr algn="ctr"/>
            <a:r>
              <a:rPr lang="en-US" sz="3600" dirty="0">
                <a:solidFill>
                  <a:schemeClr val="bg1"/>
                </a:solidFill>
                <a:latin typeface="Arial Black" pitchFamily="34" charset="0"/>
                <a:cs typeface="Arial" charset="0"/>
              </a:rPr>
              <a:t>This enzyme is more revved up in men and likely contributes to their decreased blood alcohol level compared to a women’s for similar alcohol consumption  </a:t>
            </a:r>
          </a:p>
        </p:txBody>
      </p:sp>
      <p:sp>
        <p:nvSpPr>
          <p:cNvPr id="6" name="TextBox 5">
            <a:extLst>
              <a:ext uri="{FF2B5EF4-FFF2-40B4-BE49-F238E27FC236}">
                <a16:creationId xmlns:a16="http://schemas.microsoft.com/office/drawing/2014/main" xmlns="" id="{0D072A1A-068C-6943-AAB3-2C0E474DEEFC}"/>
              </a:ext>
            </a:extLst>
          </p:cNvPr>
          <p:cNvSpPr txBox="1"/>
          <p:nvPr/>
        </p:nvSpPr>
        <p:spPr bwMode="auto">
          <a:xfrm>
            <a:off x="1213326" y="5037118"/>
            <a:ext cx="71745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i="1" dirty="0">
                <a:solidFill>
                  <a:schemeClr val="bg1"/>
                </a:solidFill>
                <a:latin typeface="Arial Black" pitchFamily="34" charset="0"/>
                <a:cs typeface="Arial" charset="0"/>
              </a:rPr>
              <a:t>Question originally recorded by Dr. Esther Choo</a:t>
            </a:r>
          </a:p>
        </p:txBody>
      </p:sp>
    </p:spTree>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bwMode="auto">
          <a:xfrm>
            <a:off x="7621657" y="5488128"/>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a:p>
            <a:pPr algn="ctr">
              <a:spcBef>
                <a:spcPct val="0"/>
              </a:spcBef>
              <a:buFontTx/>
              <a:buNone/>
            </a:pPr>
            <a:r>
              <a:rPr lang="en-US" sz="2000" dirty="0">
                <a:solidFill>
                  <a:schemeClr val="bg1"/>
                </a:solidFill>
                <a:latin typeface="Arial Black" pitchFamily="34" charset="0"/>
                <a:cs typeface="Arial" charset="0"/>
              </a:rPr>
              <a:t> </a:t>
            </a:r>
          </a:p>
        </p:txBody>
      </p:sp>
      <p:sp>
        <p:nvSpPr>
          <p:cNvPr id="2" name="TextBox 1">
            <a:extLst>
              <a:ext uri="{FF2B5EF4-FFF2-40B4-BE49-F238E27FC236}">
                <a16:creationId xmlns:a16="http://schemas.microsoft.com/office/drawing/2014/main" xmlns="" id="{C7DF6F06-E3A8-2D47-88C7-EB9FC4961B12}"/>
              </a:ext>
            </a:extLst>
          </p:cNvPr>
          <p:cNvSpPr txBox="1"/>
          <p:nvPr/>
        </p:nvSpPr>
        <p:spPr bwMode="auto">
          <a:xfrm>
            <a:off x="1192212" y="1642408"/>
            <a:ext cx="6705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Alcohol Dehydrogenase</a:t>
            </a:r>
          </a:p>
        </p:txBody>
      </p:sp>
    </p:spTree>
    <p:extLst>
      <p:ext uri="{BB962C8B-B14F-4D97-AF65-F5344CB8AC3E}">
        <p14:creationId xmlns:p14="http://schemas.microsoft.com/office/powerpoint/2010/main" val="103234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Research</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12F9DF2-8555-A940-A088-D68FBCE33E8C}"/>
              </a:ext>
            </a:extLst>
          </p:cNvPr>
          <p:cNvSpPr txBox="1"/>
          <p:nvPr/>
        </p:nvSpPr>
        <p:spPr bwMode="auto">
          <a:xfrm>
            <a:off x="1066800" y="709643"/>
            <a:ext cx="716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800" dirty="0">
                <a:solidFill>
                  <a:schemeClr val="bg1"/>
                </a:solidFill>
                <a:latin typeface="Arial Black" pitchFamily="34" charset="0"/>
                <a:cs typeface="Arial" charset="0"/>
              </a:rPr>
              <a:t>Enzyme revved up by testosterone and likely also contributes to decreased zolpidem absorption in men </a:t>
            </a:r>
          </a:p>
        </p:txBody>
      </p:sp>
    </p:spTree>
    <p:extLst>
      <p:ext uri="{BB962C8B-B14F-4D97-AF65-F5344CB8AC3E}">
        <p14:creationId xmlns:p14="http://schemas.microsoft.com/office/powerpoint/2010/main" val="1509080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bwMode="auto">
          <a:xfrm>
            <a:off x="4324439" y="3015257"/>
            <a:ext cx="4411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 </a:t>
            </a:r>
          </a:p>
        </p:txBody>
      </p:sp>
      <p:sp>
        <p:nvSpPr>
          <p:cNvPr id="5" name="Rectangle 4">
            <a:extLst>
              <a:ext uri="{FF2B5EF4-FFF2-40B4-BE49-F238E27FC236}">
                <a16:creationId xmlns:a16="http://schemas.microsoft.com/office/drawing/2014/main" xmlns="" id="{FEFB2D26-2A11-BD42-9B2C-C2C3D800D2E4}"/>
              </a:ext>
            </a:extLst>
          </p:cNvPr>
          <p:cNvSpPr/>
          <p:nvPr/>
        </p:nvSpPr>
        <p:spPr>
          <a:xfrm>
            <a:off x="2259012" y="1447800"/>
            <a:ext cx="4572000" cy="2862322"/>
          </a:xfrm>
          <a:prstGeom prst="rect">
            <a:avLst/>
          </a:prstGeom>
        </p:spPr>
        <p:txBody>
          <a:bodyPr>
            <a:spAutoFit/>
          </a:bodyPr>
          <a:lstStyle/>
          <a:p>
            <a:pPr algn="ctr"/>
            <a:r>
              <a:rPr lang="en-US" sz="3600" dirty="0">
                <a:solidFill>
                  <a:schemeClr val="bg1"/>
                </a:solidFill>
                <a:latin typeface="Arial Black" pitchFamily="34" charset="0"/>
                <a:cs typeface="Arial" charset="0"/>
              </a:rPr>
              <a:t>Women are at greater risk for for sudden death by drugs that do this</a:t>
            </a:r>
          </a:p>
        </p:txBody>
      </p:sp>
      <p:sp>
        <p:nvSpPr>
          <p:cNvPr id="6" name="TextBox 5">
            <a:extLst>
              <a:ext uri="{FF2B5EF4-FFF2-40B4-BE49-F238E27FC236}">
                <a16:creationId xmlns:a16="http://schemas.microsoft.com/office/drawing/2014/main" xmlns="" id="{CD11FC9C-6F72-1241-ADCC-1FB2200E4B23}"/>
              </a:ext>
            </a:extLst>
          </p:cNvPr>
          <p:cNvSpPr txBox="1"/>
          <p:nvPr/>
        </p:nvSpPr>
        <p:spPr bwMode="auto">
          <a:xfrm>
            <a:off x="762000" y="4867246"/>
            <a:ext cx="784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i="1" dirty="0">
                <a:solidFill>
                  <a:schemeClr val="bg1"/>
                </a:solidFill>
                <a:latin typeface="Arial Black" pitchFamily="34" charset="0"/>
                <a:cs typeface="Arial" charset="0"/>
              </a:rPr>
              <a:t>Question originally recorded by Dr. Alyson McGregor</a:t>
            </a:r>
          </a:p>
        </p:txBody>
      </p:sp>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47BF1D-5395-494E-B77E-31A772A51C06}"/>
              </a:ext>
            </a:extLst>
          </p:cNvPr>
          <p:cNvPicPr>
            <a:picLocks noChangeAspect="1"/>
          </p:cNvPicPr>
          <p:nvPr/>
        </p:nvPicPr>
        <p:blipFill>
          <a:blip r:embed="rId2"/>
          <a:stretch>
            <a:fillRect/>
          </a:stretch>
        </p:blipFill>
        <p:spPr>
          <a:xfrm>
            <a:off x="1143000" y="1295400"/>
            <a:ext cx="6934200" cy="1711881"/>
          </a:xfrm>
          <a:prstGeom prst="rect">
            <a:avLst/>
          </a:prstGeom>
        </p:spPr>
      </p:pic>
      <p:sp>
        <p:nvSpPr>
          <p:cNvPr id="3" name="TextBox 2">
            <a:extLst>
              <a:ext uri="{FF2B5EF4-FFF2-40B4-BE49-F238E27FC236}">
                <a16:creationId xmlns:a16="http://schemas.microsoft.com/office/drawing/2014/main" xmlns="" id="{E8260422-E2D0-E646-8029-42696416C4AB}"/>
              </a:ext>
            </a:extLst>
          </p:cNvPr>
          <p:cNvSpPr txBox="1"/>
          <p:nvPr/>
        </p:nvSpPr>
        <p:spPr bwMode="auto">
          <a:xfrm>
            <a:off x="2819400" y="3276600"/>
            <a:ext cx="3581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QTc</a:t>
            </a:r>
          </a:p>
        </p:txBody>
      </p:sp>
      <p:sp>
        <p:nvSpPr>
          <p:cNvPr id="4" name="Oval 3">
            <a:extLst>
              <a:ext uri="{FF2B5EF4-FFF2-40B4-BE49-F238E27FC236}">
                <a16:creationId xmlns:a16="http://schemas.microsoft.com/office/drawing/2014/main" xmlns="" id="{C95D243F-CB3A-6E41-840D-AE04C9B4280B}"/>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5827A1BD-C298-574E-9261-D88D1A3DDE0B}"/>
              </a:ext>
            </a:extLst>
          </p:cNvPr>
          <p:cNvSpPr txBox="1"/>
          <p:nvPr/>
        </p:nvSpPr>
        <p:spPr bwMode="auto">
          <a:xfrm>
            <a:off x="7391400" y="5410200"/>
            <a:ext cx="137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708623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AAC6CB-BE44-644C-BE31-79720F418ADB}"/>
              </a:ext>
            </a:extLst>
          </p:cNvPr>
          <p:cNvSpPr txBox="1"/>
          <p:nvPr/>
        </p:nvSpPr>
        <p:spPr bwMode="auto">
          <a:xfrm>
            <a:off x="1066800" y="2318265"/>
            <a:ext cx="70104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sz="4400" dirty="0">
                <a:solidFill>
                  <a:schemeClr val="bg1"/>
                </a:solidFill>
                <a:latin typeface="Arial Black" pitchFamily="34" charset="0"/>
                <a:cs typeface="Arial" charset="0"/>
              </a:rPr>
              <a:t>- </a:t>
            </a:r>
            <a:r>
              <a:rPr lang="en-US" sz="3600" dirty="0">
                <a:solidFill>
                  <a:schemeClr val="bg1"/>
                </a:solidFill>
                <a:latin typeface="Arial Black" pitchFamily="34" charset="0"/>
                <a:cs typeface="Arial" charset="0"/>
              </a:rPr>
              <a:t>Testosterone   K+ channels</a:t>
            </a:r>
          </a:p>
          <a:p>
            <a:r>
              <a:rPr lang="en-US" sz="3600" dirty="0">
                <a:solidFill>
                  <a:schemeClr val="bg1"/>
                </a:solidFill>
                <a:latin typeface="Arial Black" pitchFamily="34" charset="0"/>
                <a:cs typeface="Arial" charset="0"/>
              </a:rPr>
              <a:t>-   K+ channels faster </a:t>
            </a:r>
          </a:p>
          <a:p>
            <a:r>
              <a:rPr lang="en-US" sz="3600" dirty="0">
                <a:solidFill>
                  <a:schemeClr val="bg1"/>
                </a:solidFill>
                <a:latin typeface="Arial Black" pitchFamily="34" charset="0"/>
                <a:cs typeface="Arial" charset="0"/>
              </a:rPr>
              <a:t>repolarization</a:t>
            </a:r>
          </a:p>
          <a:p>
            <a:pPr algn="ctr">
              <a:spcBef>
                <a:spcPct val="0"/>
              </a:spcBef>
              <a:buFontTx/>
              <a:buNone/>
            </a:pPr>
            <a:endParaRPr lang="en-US" sz="6000" dirty="0">
              <a:solidFill>
                <a:schemeClr val="bg1"/>
              </a:solidFill>
              <a:latin typeface="Arial Black" pitchFamily="34" charset="0"/>
              <a:cs typeface="Arial" charset="0"/>
            </a:endParaRPr>
          </a:p>
        </p:txBody>
      </p:sp>
      <p:cxnSp>
        <p:nvCxnSpPr>
          <p:cNvPr id="4" name="Straight Arrow Connector 3">
            <a:extLst>
              <a:ext uri="{FF2B5EF4-FFF2-40B4-BE49-F238E27FC236}">
                <a16:creationId xmlns:a16="http://schemas.microsoft.com/office/drawing/2014/main" xmlns="" id="{D8486EB7-1763-6244-B2BF-862E16193DF9}"/>
              </a:ext>
            </a:extLst>
          </p:cNvPr>
          <p:cNvCxnSpPr/>
          <p:nvPr/>
        </p:nvCxnSpPr>
        <p:spPr bwMode="auto">
          <a:xfrm flipV="1">
            <a:off x="6096000" y="2318265"/>
            <a:ext cx="0" cy="562471"/>
          </a:xfrm>
          <a:prstGeom prst="straightConnector1">
            <a:avLst/>
          </a:prstGeom>
          <a:solidFill>
            <a:schemeClr val="accent1"/>
          </a:solidFill>
          <a:ln w="73025" cap="flat" cmpd="sng" algn="ctr">
            <a:solidFill>
              <a:schemeClr val="accent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a:extLst>
              <a:ext uri="{FF2B5EF4-FFF2-40B4-BE49-F238E27FC236}">
                <a16:creationId xmlns:a16="http://schemas.microsoft.com/office/drawing/2014/main" xmlns="" id="{B62A6C92-91FB-CF40-969E-B92715533657}"/>
              </a:ext>
            </a:extLst>
          </p:cNvPr>
          <p:cNvCxnSpPr/>
          <p:nvPr/>
        </p:nvCxnSpPr>
        <p:spPr bwMode="auto">
          <a:xfrm flipV="1">
            <a:off x="1600200" y="3581400"/>
            <a:ext cx="0" cy="562471"/>
          </a:xfrm>
          <a:prstGeom prst="straightConnector1">
            <a:avLst/>
          </a:prstGeom>
          <a:solidFill>
            <a:schemeClr val="accent1"/>
          </a:solidFill>
          <a:ln w="73025" cap="flat" cmpd="sng" algn="ctr">
            <a:solidFill>
              <a:schemeClr val="accent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xmlns="" id="{AB603EB7-D575-324F-8DCA-CE23F7DC80F8}"/>
              </a:ext>
            </a:extLst>
          </p:cNvPr>
          <p:cNvSpPr txBox="1"/>
          <p:nvPr/>
        </p:nvSpPr>
        <p:spPr bwMode="auto">
          <a:xfrm>
            <a:off x="1295400" y="648326"/>
            <a:ext cx="6477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Women account for 70% QTc deaths</a:t>
            </a:r>
          </a:p>
        </p:txBody>
      </p:sp>
      <p:sp>
        <p:nvSpPr>
          <p:cNvPr id="7" name="TextBox 6">
            <a:extLst>
              <a:ext uri="{FF2B5EF4-FFF2-40B4-BE49-F238E27FC236}">
                <a16:creationId xmlns:a16="http://schemas.microsoft.com/office/drawing/2014/main" xmlns="" id="{896798DA-CCC3-A141-8244-A1F37AFE6E49}"/>
              </a:ext>
            </a:extLst>
          </p:cNvPr>
          <p:cNvSpPr txBox="1"/>
          <p:nvPr/>
        </p:nvSpPr>
        <p:spPr bwMode="auto">
          <a:xfrm>
            <a:off x="-640080" y="5465829"/>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err="1">
                <a:solidFill>
                  <a:schemeClr val="bg1"/>
                </a:solidFill>
                <a:latin typeface="Arial Black" pitchFamily="34" charset="0"/>
                <a:cs typeface="Arial" charset="0"/>
              </a:rPr>
              <a:t>Oskui</a:t>
            </a:r>
            <a:r>
              <a:rPr lang="en-US" sz="2000" dirty="0">
                <a:solidFill>
                  <a:schemeClr val="bg1"/>
                </a:solidFill>
                <a:latin typeface="Arial Black" pitchFamily="34" charset="0"/>
                <a:cs typeface="Arial" charset="0"/>
              </a:rPr>
              <a:t> J of American Heart Association 2013</a:t>
            </a:r>
          </a:p>
        </p:txBody>
      </p:sp>
      <p:sp>
        <p:nvSpPr>
          <p:cNvPr id="8" name="Oval 7">
            <a:extLst>
              <a:ext uri="{FF2B5EF4-FFF2-40B4-BE49-F238E27FC236}">
                <a16:creationId xmlns:a16="http://schemas.microsoft.com/office/drawing/2014/main" xmlns="" id="{C1BF540C-E963-9B49-A139-1540D4DE9FD9}"/>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9692279F-CC94-E54B-92A5-A1DDF28233AF}"/>
              </a:ext>
            </a:extLst>
          </p:cNvPr>
          <p:cNvSpPr txBox="1"/>
          <p:nvPr/>
        </p:nvSpPr>
        <p:spPr bwMode="auto">
          <a:xfrm>
            <a:off x="7741920" y="5465829"/>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778422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844731" y="920115"/>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Gender</a:t>
            </a:r>
          </a:p>
        </p:txBody>
      </p:sp>
      <p:sp>
        <p:nvSpPr>
          <p:cNvPr id="4" name="TextBox 3">
            <a:extLst>
              <a:ext uri="{FF2B5EF4-FFF2-40B4-BE49-F238E27FC236}">
                <a16:creationId xmlns:a16="http://schemas.microsoft.com/office/drawing/2014/main" xmlns="" id="{C40027DB-E61A-AD4D-918B-AEDEDF6FE899}"/>
              </a:ext>
            </a:extLst>
          </p:cNvPr>
          <p:cNvSpPr txBox="1"/>
          <p:nvPr/>
        </p:nvSpPr>
        <p:spPr bwMode="auto">
          <a:xfrm>
            <a:off x="990600" y="2743200"/>
            <a:ext cx="75355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3600" dirty="0">
                <a:solidFill>
                  <a:schemeClr val="bg1"/>
                </a:solidFill>
                <a:latin typeface="Arial Black" pitchFamily="34" charset="0"/>
                <a:cs typeface="Arial" charset="0"/>
              </a:rPr>
              <a:t>Women go to doctor more</a:t>
            </a:r>
          </a:p>
          <a:p>
            <a:pPr>
              <a:spcBef>
                <a:spcPct val="0"/>
              </a:spcBef>
              <a:buFontTx/>
              <a:buNone/>
            </a:pPr>
            <a:r>
              <a:rPr lang="en-US" sz="3600" dirty="0">
                <a:solidFill>
                  <a:schemeClr val="bg1"/>
                </a:solidFill>
                <a:latin typeface="Arial Black" pitchFamily="34" charset="0"/>
                <a:cs typeface="Arial" charset="0"/>
              </a:rPr>
              <a:t>Women get more scripts</a:t>
            </a:r>
          </a:p>
        </p:txBody>
      </p:sp>
      <p:sp>
        <p:nvSpPr>
          <p:cNvPr id="5" name="Oval 4">
            <a:extLst>
              <a:ext uri="{FF2B5EF4-FFF2-40B4-BE49-F238E27FC236}">
                <a16:creationId xmlns:a16="http://schemas.microsoft.com/office/drawing/2014/main" xmlns="" id="{D69D1019-CE2C-1847-B1BF-74468A435462}"/>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A3A77D55-2270-AB46-B099-1755A91708E3}"/>
              </a:ext>
            </a:extLst>
          </p:cNvPr>
          <p:cNvSpPr txBox="1"/>
          <p:nvPr/>
        </p:nvSpPr>
        <p:spPr bwMode="auto">
          <a:xfrm>
            <a:off x="7543800" y="5400645"/>
            <a:ext cx="8669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22863155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5"/>
          <p:cNvSpPr txBox="1">
            <a:spLocks noChangeArrowheads="1"/>
          </p:cNvSpPr>
          <p:nvPr/>
        </p:nvSpPr>
        <p:spPr bwMode="auto">
          <a:xfrm>
            <a:off x="838199" y="2974563"/>
            <a:ext cx="75660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dirty="0">
              <a:solidFill>
                <a:schemeClr val="bg1"/>
              </a:solidFill>
              <a:latin typeface="Arial Black" pitchFamily="34" charset="0"/>
              <a:cs typeface="Arial" charset="0"/>
            </a:endParaRPr>
          </a:p>
          <a:p>
            <a:pPr>
              <a:spcBef>
                <a:spcPct val="0"/>
              </a:spcBef>
              <a:buNone/>
            </a:pPr>
            <a:r>
              <a:rPr lang="en-US" dirty="0">
                <a:solidFill>
                  <a:schemeClr val="bg1"/>
                </a:solidFill>
                <a:latin typeface="Arial Black" pitchFamily="34" charset="0"/>
                <a:cs typeface="Arial" charset="0"/>
              </a:rPr>
              <a:t>   </a:t>
            </a:r>
            <a:endParaRPr lang="en-US" altLang="en-US" sz="6000" dirty="0">
              <a:solidFill>
                <a:schemeClr val="bg1"/>
              </a:solidFill>
              <a:latin typeface="Arial Black" pitchFamily="34" charset="0"/>
              <a:cs typeface="Arial" charset="0"/>
            </a:endParaRPr>
          </a:p>
        </p:txBody>
      </p:sp>
      <p:sp>
        <p:nvSpPr>
          <p:cNvPr id="3" name="TextBox 2"/>
          <p:cNvSpPr txBox="1"/>
          <p:nvPr/>
        </p:nvSpPr>
        <p:spPr bwMode="auto">
          <a:xfrm>
            <a:off x="3168875" y="2058928"/>
            <a:ext cx="29046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 </a:t>
            </a:r>
          </a:p>
        </p:txBody>
      </p:sp>
      <p:sp>
        <p:nvSpPr>
          <p:cNvPr id="2" name="Rectangle 1"/>
          <p:cNvSpPr/>
          <p:nvPr/>
        </p:nvSpPr>
        <p:spPr>
          <a:xfrm>
            <a:off x="882874" y="5049306"/>
            <a:ext cx="6737125" cy="830997"/>
          </a:xfrm>
          <a:prstGeom prst="rect">
            <a:avLst/>
          </a:prstGeom>
        </p:spPr>
        <p:txBody>
          <a:bodyPr wrap="square">
            <a:spAutoFit/>
          </a:bodyPr>
          <a:lstStyle/>
          <a:p>
            <a:r>
              <a:rPr lang="en-US" dirty="0"/>
              <a:t/>
            </a:r>
            <a:br>
              <a:rPr lang="en-US" dirty="0"/>
            </a:br>
            <a:r>
              <a:rPr lang="en-US" dirty="0"/>
              <a:t>Obstetrics and Gynecology International 2017</a:t>
            </a:r>
          </a:p>
        </p:txBody>
      </p:sp>
      <p:sp>
        <p:nvSpPr>
          <p:cNvPr id="5" name="TextBox 4"/>
          <p:cNvSpPr txBox="1"/>
          <p:nvPr/>
        </p:nvSpPr>
        <p:spPr bwMode="auto">
          <a:xfrm>
            <a:off x="-2514601" y="4833863"/>
            <a:ext cx="10134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4400" dirty="0"/>
              <a:t/>
            </a:r>
            <a:br>
              <a:rPr lang="en-US" sz="4400" dirty="0"/>
            </a:br>
            <a:endParaRPr lang="en-US" sz="1800" dirty="0">
              <a:solidFill>
                <a:schemeClr val="bg1"/>
              </a:solidFill>
              <a:latin typeface="Arial Black" pitchFamily="34" charset="0"/>
              <a:cs typeface="Arial" charset="0"/>
            </a:endParaRPr>
          </a:p>
        </p:txBody>
      </p:sp>
      <p:pic>
        <p:nvPicPr>
          <p:cNvPr id="7" name="Picture 6">
            <a:extLst>
              <a:ext uri="{FF2B5EF4-FFF2-40B4-BE49-F238E27FC236}">
                <a16:creationId xmlns:a16="http://schemas.microsoft.com/office/drawing/2014/main" xmlns="" id="{A9571991-BA05-EC41-A942-5F694D58D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745679"/>
            <a:ext cx="7718424" cy="4775718"/>
          </a:xfrm>
          <a:prstGeom prst="rect">
            <a:avLst/>
          </a:prstGeom>
        </p:spPr>
      </p:pic>
      <p:sp>
        <p:nvSpPr>
          <p:cNvPr id="8" name="TextBox 7">
            <a:extLst>
              <a:ext uri="{FF2B5EF4-FFF2-40B4-BE49-F238E27FC236}">
                <a16:creationId xmlns:a16="http://schemas.microsoft.com/office/drawing/2014/main" xmlns="" id="{3C29F43F-99CF-1849-9128-2264FE125D6D}"/>
              </a:ext>
            </a:extLst>
          </p:cNvPr>
          <p:cNvSpPr txBox="1"/>
          <p:nvPr/>
        </p:nvSpPr>
        <p:spPr bwMode="auto">
          <a:xfrm>
            <a:off x="-647702" y="5490619"/>
            <a:ext cx="5562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err="1">
                <a:solidFill>
                  <a:schemeClr val="bg1"/>
                </a:solidFill>
                <a:latin typeface="Arial Black" pitchFamily="34" charset="0"/>
                <a:cs typeface="Arial" charset="0"/>
              </a:rPr>
              <a:t>KesselsKramer.com</a:t>
            </a:r>
            <a:endParaRPr lang="en-US" dirty="0">
              <a:solidFill>
                <a:schemeClr val="bg1"/>
              </a:solidFill>
              <a:latin typeface="Arial Black" pitchFamily="34"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A9C9F995-A65B-374D-B01F-17B8C4173AD6}"/>
              </a:ext>
            </a:extLst>
          </p:cNvPr>
          <p:cNvSpPr txBox="1"/>
          <p:nvPr/>
        </p:nvSpPr>
        <p:spPr bwMode="auto">
          <a:xfrm>
            <a:off x="1447800" y="1310424"/>
            <a:ext cx="6324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dirty="0">
                <a:solidFill>
                  <a:schemeClr val="bg1"/>
                </a:solidFill>
                <a:latin typeface="Arial Black" pitchFamily="34" charset="0"/>
                <a:cs typeface="Arial" charset="0"/>
              </a:rPr>
              <a:t>Funding agencies, IRBs and journal editors are increasingly requiring that researchers include this biological variable in their study design and analysis</a:t>
            </a: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66B255A-EE44-2543-9426-1FCE967DFCB1}"/>
              </a:ext>
            </a:extLst>
          </p:cNvPr>
          <p:cNvSpPr txBox="1"/>
          <p:nvPr/>
        </p:nvSpPr>
        <p:spPr bwMode="auto">
          <a:xfrm>
            <a:off x="1219200" y="2273468"/>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Sex</a:t>
            </a:r>
          </a:p>
        </p:txBody>
      </p:sp>
    </p:spTree>
    <p:extLst>
      <p:ext uri="{BB962C8B-B14F-4D97-AF65-F5344CB8AC3E}">
        <p14:creationId xmlns:p14="http://schemas.microsoft.com/office/powerpoint/2010/main" val="1918386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5"/>
          <p:cNvSpPr txBox="1">
            <a:spLocks noChangeArrowheads="1"/>
          </p:cNvSpPr>
          <p:nvPr/>
        </p:nvSpPr>
        <p:spPr bwMode="auto">
          <a:xfrm>
            <a:off x="815975" y="678334"/>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dirty="0">
                <a:solidFill>
                  <a:schemeClr val="bg1"/>
                </a:solidFill>
                <a:latin typeface="Arial Black" pitchFamily="34" charset="0"/>
                <a:cs typeface="Arial" charset="0"/>
              </a:rPr>
              <a:t>In a recent sampling of 2008-2013 RCT from major journals, this % of studies had unexplained over-representation of males </a:t>
            </a:r>
          </a:p>
          <a:p>
            <a:pPr algn="ctr">
              <a:spcBef>
                <a:spcPct val="0"/>
              </a:spcBef>
              <a:buFontTx/>
              <a:buNone/>
            </a:pPr>
            <a:r>
              <a:rPr lang="en-US" altLang="en-US" sz="4000" dirty="0">
                <a:solidFill>
                  <a:schemeClr val="bg1"/>
                </a:solidFill>
                <a:latin typeface="Arial Black" pitchFamily="34" charset="0"/>
                <a:cs typeface="Arial" charset="0"/>
              </a:rPr>
              <a:t>(within 10%)</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914400" y="1286709"/>
            <a:ext cx="74676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6000" dirty="0">
              <a:solidFill>
                <a:schemeClr val="bg1"/>
              </a:solidFill>
              <a:latin typeface="Arial Black" pitchFamily="34" charset="0"/>
              <a:cs typeface="Arial" charset="0"/>
            </a:endParaRPr>
          </a:p>
          <a:p>
            <a:pPr algn="ctr">
              <a:spcBef>
                <a:spcPct val="0"/>
              </a:spcBef>
              <a:buFontTx/>
              <a:buNone/>
            </a:pPr>
            <a:r>
              <a:rPr lang="en-US" altLang="en-US" sz="6000" dirty="0">
                <a:solidFill>
                  <a:schemeClr val="bg1"/>
                </a:solidFill>
                <a:latin typeface="Arial Black" pitchFamily="34" charset="0"/>
                <a:cs typeface="Arial" charset="0"/>
              </a:rPr>
              <a:t>43%</a:t>
            </a:r>
          </a:p>
          <a:p>
            <a:pPr>
              <a:spcBef>
                <a:spcPct val="0"/>
              </a:spcBef>
              <a:buFontTx/>
              <a:buNone/>
            </a:pPr>
            <a:endParaRPr lang="en-US" altLang="en-US" sz="3600" dirty="0">
              <a:solidFill>
                <a:schemeClr val="bg1"/>
              </a:solidFill>
              <a:latin typeface="Arial Black" pitchFamily="34" charset="0"/>
              <a:cs typeface="Arial" charset="0"/>
            </a:endParaRPr>
          </a:p>
          <a:p>
            <a:pPr>
              <a:spcBef>
                <a:spcPct val="0"/>
              </a:spcBef>
              <a:buFontTx/>
              <a:buNone/>
            </a:pPr>
            <a:endParaRPr lang="en-US" altLang="en-US" sz="3600" dirty="0">
              <a:solidFill>
                <a:schemeClr val="bg1"/>
              </a:solidFill>
              <a:latin typeface="Arial Black" pitchFamily="34" charset="0"/>
              <a:cs typeface="Arial" charset="0"/>
            </a:endParaRPr>
          </a:p>
          <a:p>
            <a:pPr>
              <a:spcBef>
                <a:spcPct val="0"/>
              </a:spcBef>
              <a:buFontTx/>
              <a:buNone/>
            </a:pPr>
            <a:endParaRPr lang="en-US" altLang="en-US" sz="3600" dirty="0">
              <a:solidFill>
                <a:schemeClr val="bg1"/>
              </a:solidFill>
              <a:latin typeface="Arial Black" pitchFamily="34" charset="0"/>
              <a:cs typeface="Arial" charset="0"/>
            </a:endParaRPr>
          </a:p>
        </p:txBody>
      </p:sp>
      <p:sp>
        <p:nvSpPr>
          <p:cNvPr id="2" name="TextBox 1">
            <a:extLst>
              <a:ext uri="{FF2B5EF4-FFF2-40B4-BE49-F238E27FC236}">
                <a16:creationId xmlns:a16="http://schemas.microsoft.com/office/drawing/2014/main" xmlns="" id="{C71BA4A8-E177-CF4D-BE12-8B99F79092D6}"/>
              </a:ext>
            </a:extLst>
          </p:cNvPr>
          <p:cNvSpPr txBox="1"/>
          <p:nvPr/>
        </p:nvSpPr>
        <p:spPr bwMode="auto">
          <a:xfrm>
            <a:off x="762000" y="5514946"/>
            <a:ext cx="655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r>
              <a:rPr lang="en-US" altLang="en-US" sz="2000" dirty="0">
                <a:solidFill>
                  <a:schemeClr val="bg1"/>
                </a:solidFill>
                <a:latin typeface="Arial Black" pitchFamily="34" charset="0"/>
                <a:cs typeface="Arial" charset="0"/>
              </a:rPr>
              <a:t>Phillips et al Global Health Action 2016 </a:t>
            </a:r>
          </a:p>
        </p:txBody>
      </p:sp>
      <p:sp>
        <p:nvSpPr>
          <p:cNvPr id="3" name="TextBox 2">
            <a:extLst>
              <a:ext uri="{FF2B5EF4-FFF2-40B4-BE49-F238E27FC236}">
                <a16:creationId xmlns:a16="http://schemas.microsoft.com/office/drawing/2014/main" xmlns="" id="{BB32A4AC-2D2B-D049-8BE4-E2C9285B0A47}"/>
              </a:ext>
            </a:extLst>
          </p:cNvPr>
          <p:cNvSpPr txBox="1"/>
          <p:nvPr/>
        </p:nvSpPr>
        <p:spPr bwMode="auto">
          <a:xfrm>
            <a:off x="7543800" y="548417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Next</a:t>
            </a:r>
          </a:p>
        </p:txBody>
      </p:sp>
      <p:sp>
        <p:nvSpPr>
          <p:cNvPr id="5" name="Oval 4">
            <a:extLst>
              <a:ext uri="{FF2B5EF4-FFF2-40B4-BE49-F238E27FC236}">
                <a16:creationId xmlns:a16="http://schemas.microsoft.com/office/drawing/2014/main" xmlns="" id="{6DFC3030-D68D-1A4B-9BC4-66385D7909B4}"/>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1807220"/>
            <a:ext cx="75660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1-2-3</a:t>
            </a:r>
          </a:p>
          <a:p>
            <a:pPr algn="ctr">
              <a:spcBef>
                <a:spcPct val="0"/>
              </a:spcBef>
              <a:buFontTx/>
              <a:buNone/>
            </a:pPr>
            <a:r>
              <a:rPr lang="en-US" altLang="en-US" sz="4000" dirty="0">
                <a:solidFill>
                  <a:schemeClr val="bg1"/>
                </a:solidFill>
                <a:latin typeface="Arial Black" pitchFamily="34" charset="0"/>
                <a:cs typeface="Arial" charset="0"/>
              </a:rPr>
              <a:t>Answers are three letter words or abbreviations</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660F3E-79DD-1D41-BEF6-64E15C5E0B1F}"/>
              </a:ext>
            </a:extLst>
          </p:cNvPr>
          <p:cNvPicPr>
            <a:picLocks noChangeAspect="1"/>
          </p:cNvPicPr>
          <p:nvPr/>
        </p:nvPicPr>
        <p:blipFill>
          <a:blip r:embed="rId2"/>
          <a:stretch>
            <a:fillRect/>
          </a:stretch>
        </p:blipFill>
        <p:spPr>
          <a:xfrm>
            <a:off x="762000" y="685800"/>
            <a:ext cx="3650516" cy="4800600"/>
          </a:xfrm>
          <a:prstGeom prst="rect">
            <a:avLst/>
          </a:prstGeom>
        </p:spPr>
      </p:pic>
      <p:sp>
        <p:nvSpPr>
          <p:cNvPr id="3" name="TextBox 2">
            <a:extLst>
              <a:ext uri="{FF2B5EF4-FFF2-40B4-BE49-F238E27FC236}">
                <a16:creationId xmlns:a16="http://schemas.microsoft.com/office/drawing/2014/main" xmlns="" id="{CD7839E0-ACFC-0E4A-A456-044F0A4E8AF1}"/>
              </a:ext>
            </a:extLst>
          </p:cNvPr>
          <p:cNvSpPr txBox="1"/>
          <p:nvPr/>
        </p:nvSpPr>
        <p:spPr bwMode="auto">
          <a:xfrm>
            <a:off x="4572000" y="1039743"/>
            <a:ext cx="3581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marL="457200" indent="-457200">
              <a:spcBef>
                <a:spcPct val="0"/>
              </a:spcBef>
              <a:buFontTx/>
              <a:buChar char="-"/>
            </a:pPr>
            <a:r>
              <a:rPr lang="en-US" sz="3200" dirty="0">
                <a:solidFill>
                  <a:schemeClr val="bg1"/>
                </a:solidFill>
                <a:latin typeface="Arial Black" pitchFamily="34" charset="0"/>
                <a:cs typeface="Arial" charset="0"/>
              </a:rPr>
              <a:t>Selection &amp; exclusion </a:t>
            </a:r>
          </a:p>
          <a:p>
            <a:pPr marL="457200" indent="-457200">
              <a:spcBef>
                <a:spcPct val="0"/>
              </a:spcBef>
              <a:buFontTx/>
              <a:buChar char="-"/>
            </a:pPr>
            <a:r>
              <a:rPr lang="en-US" sz="3200" dirty="0">
                <a:solidFill>
                  <a:schemeClr val="bg1"/>
                </a:solidFill>
                <a:latin typeface="Arial Black" pitchFamily="34" charset="0"/>
                <a:cs typeface="Arial" charset="0"/>
              </a:rPr>
              <a:t>Limited analysis</a:t>
            </a:r>
          </a:p>
          <a:p>
            <a:pPr marL="457200" indent="-457200">
              <a:spcBef>
                <a:spcPct val="0"/>
              </a:spcBef>
              <a:buFontTx/>
              <a:buChar char="-"/>
            </a:pPr>
            <a:r>
              <a:rPr lang="en-US" sz="3200" dirty="0">
                <a:solidFill>
                  <a:schemeClr val="bg1"/>
                </a:solidFill>
                <a:latin typeface="Arial Black" pitchFamily="34" charset="0"/>
                <a:cs typeface="Arial" charset="0"/>
              </a:rPr>
              <a:t>Limited discussion</a:t>
            </a:r>
          </a:p>
          <a:p>
            <a:pPr marL="457200" indent="-457200">
              <a:spcBef>
                <a:spcPct val="0"/>
              </a:spcBef>
              <a:buFontTx/>
              <a:buChar char="-"/>
            </a:pPr>
            <a:endParaRPr lang="en-US" sz="32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17452221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a:extLst>
              <a:ext uri="{FF2B5EF4-FFF2-40B4-BE49-F238E27FC236}">
                <a16:creationId xmlns:a16="http://schemas.microsoft.com/office/drawing/2014/main" xmlns="" id="{255B4A10-F0FB-7D4C-833B-DD5A023CE379}"/>
              </a:ext>
            </a:extLst>
          </p:cNvPr>
          <p:cNvSpPr/>
          <p:nvPr/>
        </p:nvSpPr>
        <p:spPr>
          <a:xfrm>
            <a:off x="1981200" y="1295400"/>
            <a:ext cx="5562600" cy="4401205"/>
          </a:xfrm>
          <a:prstGeom prst="rect">
            <a:avLst/>
          </a:prstGeom>
        </p:spPr>
        <p:txBody>
          <a:bodyPr wrap="square">
            <a:spAutoFit/>
          </a:bodyPr>
          <a:lstStyle/>
          <a:p>
            <a:pPr algn="ctr"/>
            <a:r>
              <a:rPr lang="en-US" sz="3200" dirty="0">
                <a:solidFill>
                  <a:schemeClr val="bg1"/>
                </a:solidFill>
                <a:latin typeface="Arial Black" pitchFamily="34" charset="0"/>
                <a:cs typeface="Arial" charset="0"/>
              </a:rPr>
              <a:t>Currently both sexes must be studied in new drugs trials. Not so for bioequivalent releases.</a:t>
            </a:r>
          </a:p>
          <a:p>
            <a:pPr algn="ctr"/>
            <a:r>
              <a:rPr lang="en-US" sz="3200" dirty="0">
                <a:solidFill>
                  <a:schemeClr val="bg1"/>
                </a:solidFill>
                <a:latin typeface="Arial Black" pitchFamily="34" charset="0"/>
                <a:cs typeface="Arial" charset="0"/>
              </a:rPr>
              <a:t>What % of drugs currently prescribed are generic</a:t>
            </a:r>
            <a:r>
              <a:rPr lang="en-US" dirty="0">
                <a:solidFill>
                  <a:schemeClr val="bg1"/>
                </a:solidFill>
                <a:latin typeface="Arial Black" pitchFamily="34" charset="0"/>
                <a:cs typeface="Arial" charset="0"/>
              </a:rPr>
              <a:t>?</a:t>
            </a:r>
          </a:p>
          <a:p>
            <a:pPr algn="ctr"/>
            <a:r>
              <a:rPr lang="en-US" sz="3200" dirty="0">
                <a:solidFill>
                  <a:schemeClr val="bg1"/>
                </a:solidFill>
                <a:latin typeface="Arial Black" pitchFamily="34" charset="0"/>
                <a:cs typeface="Arial" charset="0"/>
              </a:rPr>
              <a:t>(within 10%)</a:t>
            </a:r>
          </a:p>
          <a:p>
            <a:pPr algn="ctr"/>
            <a:endParaRPr lang="en-US" dirty="0">
              <a:solidFill>
                <a:schemeClr val="bg1"/>
              </a:solidFill>
              <a:latin typeface="Arial Black" pitchFamily="34" charset="0"/>
              <a:cs typeface="Arial" charset="0"/>
            </a:endParaRPr>
          </a:p>
        </p:txBody>
      </p:sp>
    </p:spTree>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A8B6C83C-146D-1B41-B0B6-7577DB336F9B}"/>
              </a:ext>
            </a:extLst>
          </p:cNvPr>
          <p:cNvSpPr/>
          <p:nvPr/>
        </p:nvSpPr>
        <p:spPr bwMode="auto">
          <a:xfrm>
            <a:off x="4267199" y="5888988"/>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C060CCD0-5B5F-AB4A-A789-DC1C6EE71589}"/>
              </a:ext>
            </a:extLst>
          </p:cNvPr>
          <p:cNvSpPr txBox="1"/>
          <p:nvPr/>
        </p:nvSpPr>
        <p:spPr bwMode="auto">
          <a:xfrm>
            <a:off x="1752599" y="972242"/>
            <a:ext cx="5943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0" dirty="0">
                <a:solidFill>
                  <a:schemeClr val="bg1"/>
                </a:solidFill>
                <a:latin typeface="Arial Black" pitchFamily="34" charset="0"/>
                <a:cs typeface="Arial" charset="0"/>
              </a:rPr>
              <a:t>80%</a:t>
            </a:r>
          </a:p>
          <a:p>
            <a:pPr algn="ctr">
              <a:spcBef>
                <a:spcPct val="0"/>
              </a:spcBef>
              <a:buFontTx/>
              <a:buNone/>
            </a:pPr>
            <a:endParaRPr lang="en-US" sz="8000" dirty="0">
              <a:solidFill>
                <a:schemeClr val="bg1"/>
              </a:solidFill>
              <a:latin typeface="Arial Black" pitchFamily="34" charset="0"/>
              <a:cs typeface="Arial" charset="0"/>
            </a:endParaRPr>
          </a:p>
        </p:txBody>
      </p:sp>
      <p:sp>
        <p:nvSpPr>
          <p:cNvPr id="3" name="TextBox 2">
            <a:extLst>
              <a:ext uri="{FF2B5EF4-FFF2-40B4-BE49-F238E27FC236}">
                <a16:creationId xmlns:a16="http://schemas.microsoft.com/office/drawing/2014/main" xmlns="" id="{0C42BC47-F435-204C-849D-722C762F842A}"/>
              </a:ext>
            </a:extLst>
          </p:cNvPr>
          <p:cNvSpPr txBox="1"/>
          <p:nvPr/>
        </p:nvSpPr>
        <p:spPr bwMode="auto">
          <a:xfrm>
            <a:off x="7010400" y="5481935"/>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Next</a:t>
            </a:r>
          </a:p>
        </p:txBody>
      </p:sp>
      <p:pic>
        <p:nvPicPr>
          <p:cNvPr id="5" name="Picture 4">
            <a:extLst>
              <a:ext uri="{FF2B5EF4-FFF2-40B4-BE49-F238E27FC236}">
                <a16:creationId xmlns:a16="http://schemas.microsoft.com/office/drawing/2014/main" xmlns="" id="{4F44ED03-D49F-3247-883D-A2461F41D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3503584" y="2661892"/>
            <a:ext cx="2441631" cy="2451847"/>
          </a:xfrm>
          <a:prstGeom prst="rect">
            <a:avLst/>
          </a:prstGeom>
        </p:spPr>
      </p:pic>
    </p:spTree>
    <p:extLst>
      <p:ext uri="{BB962C8B-B14F-4D97-AF65-F5344CB8AC3E}">
        <p14:creationId xmlns:p14="http://schemas.microsoft.com/office/powerpoint/2010/main" val="1811454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88689E12-9B1E-CD47-A2E2-3508E500C96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7127" y="1783719"/>
            <a:ext cx="1563697" cy="356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xmlns="" id="{381F5DD4-E2D9-114E-8B59-DD19F6D6DA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1635" y="1768479"/>
            <a:ext cx="1243843" cy="350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08054C-8171-7B49-8089-4247F9AD95E7}"/>
              </a:ext>
            </a:extLst>
          </p:cNvPr>
          <p:cNvSpPr txBox="1"/>
          <p:nvPr/>
        </p:nvSpPr>
        <p:spPr bwMode="auto">
          <a:xfrm>
            <a:off x="70195" y="5477411"/>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1800" dirty="0" err="1">
                <a:solidFill>
                  <a:schemeClr val="bg1"/>
                </a:solidFill>
              </a:rPr>
              <a:t>Koren</a:t>
            </a:r>
            <a:r>
              <a:rPr lang="en-US" sz="1800" dirty="0">
                <a:solidFill>
                  <a:schemeClr val="bg1"/>
                </a:solidFill>
              </a:rPr>
              <a:t>,  Clinical Pharmacology  Therapy 2013</a:t>
            </a:r>
          </a:p>
        </p:txBody>
      </p:sp>
      <p:sp>
        <p:nvSpPr>
          <p:cNvPr id="5" name="TextBox 4">
            <a:extLst>
              <a:ext uri="{FF2B5EF4-FFF2-40B4-BE49-F238E27FC236}">
                <a16:creationId xmlns:a16="http://schemas.microsoft.com/office/drawing/2014/main" xmlns="" id="{5FF7C8E9-B118-B74E-8B87-E62179792766}"/>
              </a:ext>
            </a:extLst>
          </p:cNvPr>
          <p:cNvSpPr txBox="1"/>
          <p:nvPr/>
        </p:nvSpPr>
        <p:spPr bwMode="auto">
          <a:xfrm>
            <a:off x="2497127" y="635169"/>
            <a:ext cx="41322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Generics</a:t>
            </a:r>
          </a:p>
        </p:txBody>
      </p:sp>
      <p:sp>
        <p:nvSpPr>
          <p:cNvPr id="6" name="TextBox 5">
            <a:extLst>
              <a:ext uri="{FF2B5EF4-FFF2-40B4-BE49-F238E27FC236}">
                <a16:creationId xmlns:a16="http://schemas.microsoft.com/office/drawing/2014/main" xmlns="" id="{78D3667E-5E55-C94F-9159-4D8D692AAB3B}"/>
              </a:ext>
            </a:extLst>
          </p:cNvPr>
          <p:cNvSpPr txBox="1"/>
          <p:nvPr/>
        </p:nvSpPr>
        <p:spPr bwMode="auto">
          <a:xfrm>
            <a:off x="4060824" y="2667626"/>
            <a:ext cx="11808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800" dirty="0">
                <a:solidFill>
                  <a:schemeClr val="bg1"/>
                </a:solidFill>
                <a:latin typeface="Arial Black" pitchFamily="34" charset="0"/>
                <a:cs typeface="Arial" charset="0"/>
              </a:rPr>
              <a:t>=</a:t>
            </a:r>
          </a:p>
        </p:txBody>
      </p:sp>
      <p:cxnSp>
        <p:nvCxnSpPr>
          <p:cNvPr id="8" name="Straight Connector 7">
            <a:extLst>
              <a:ext uri="{FF2B5EF4-FFF2-40B4-BE49-F238E27FC236}">
                <a16:creationId xmlns:a16="http://schemas.microsoft.com/office/drawing/2014/main" xmlns="" id="{0F74613A-228F-AF49-BCA4-BE50C52FF99D}"/>
              </a:ext>
            </a:extLst>
          </p:cNvPr>
          <p:cNvCxnSpPr>
            <a:cxnSpLocks/>
          </p:cNvCxnSpPr>
          <p:nvPr/>
        </p:nvCxnSpPr>
        <p:spPr bwMode="auto">
          <a:xfrm flipV="1">
            <a:off x="4416798" y="2895600"/>
            <a:ext cx="536202" cy="835894"/>
          </a:xfrm>
          <a:prstGeom prst="line">
            <a:avLst/>
          </a:prstGeom>
          <a:solidFill>
            <a:schemeClr val="accent1"/>
          </a:solidFill>
          <a:ln w="98425"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78300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bwMode="auto">
          <a:xfrm>
            <a:off x="7511782" y="5481935"/>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a:solidFill>
                  <a:schemeClr val="bg1"/>
                </a:solidFill>
                <a:latin typeface="Arial Black" pitchFamily="34" charset="0"/>
                <a:cs typeface="Arial" charset="0"/>
              </a:rPr>
              <a:t>Next</a:t>
            </a:r>
            <a:endParaRPr lang="en-US" dirty="0">
              <a:solidFill>
                <a:schemeClr val="bg1"/>
              </a:solidFill>
              <a:latin typeface="Arial Black" pitchFamily="34" charset="0"/>
              <a:cs typeface="Arial" charset="0"/>
            </a:endParaRPr>
          </a:p>
        </p:txBody>
      </p:sp>
      <p:sp>
        <p:nvSpPr>
          <p:cNvPr id="4" name="TextBox 3"/>
          <p:cNvSpPr txBox="1"/>
          <p:nvPr/>
        </p:nvSpPr>
        <p:spPr bwMode="auto">
          <a:xfrm>
            <a:off x="4663860" y="1468904"/>
            <a:ext cx="4411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 </a:t>
            </a:r>
          </a:p>
        </p:txBody>
      </p:sp>
      <p:sp>
        <p:nvSpPr>
          <p:cNvPr id="2" name="TextBox 1">
            <a:extLst>
              <a:ext uri="{FF2B5EF4-FFF2-40B4-BE49-F238E27FC236}">
                <a16:creationId xmlns:a16="http://schemas.microsoft.com/office/drawing/2014/main" xmlns="" id="{8F1D824C-877B-0B48-83E1-9C130935C052}"/>
              </a:ext>
            </a:extLst>
          </p:cNvPr>
          <p:cNvSpPr txBox="1"/>
          <p:nvPr/>
        </p:nvSpPr>
        <p:spPr bwMode="auto">
          <a:xfrm>
            <a:off x="958582" y="872541"/>
            <a:ext cx="716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dirty="0">
                <a:solidFill>
                  <a:schemeClr val="bg1"/>
                </a:solidFill>
                <a:latin typeface="Arial Black" pitchFamily="34" charset="0"/>
                <a:cs typeface="Arial" charset="0"/>
              </a:rPr>
              <a:t>A recent analysis of  medical device approval studies showed that men and women were included in &gt;90% of studies.</a:t>
            </a:r>
          </a:p>
          <a:p>
            <a:pPr algn="ctr">
              <a:spcBef>
                <a:spcPct val="0"/>
              </a:spcBef>
              <a:buFontTx/>
              <a:buNone/>
            </a:pPr>
            <a:r>
              <a:rPr lang="en-US" sz="3600" dirty="0">
                <a:solidFill>
                  <a:schemeClr val="bg1"/>
                </a:solidFill>
                <a:latin typeface="Arial Black" pitchFamily="34" charset="0"/>
                <a:cs typeface="Arial" charset="0"/>
              </a:rPr>
              <a:t>What percentage did sex specific analysis of their data? (within 5%)</a:t>
            </a:r>
          </a:p>
        </p:txBody>
      </p:sp>
    </p:spTree>
    <p:extLst>
      <p:ext uri="{BB962C8B-B14F-4D97-AF65-F5344CB8AC3E}">
        <p14:creationId xmlns:p14="http://schemas.microsoft.com/office/powerpoint/2010/main" val="1660277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D0DDE8-BB22-D542-A9A8-25204D3252D3}"/>
              </a:ext>
            </a:extLst>
          </p:cNvPr>
          <p:cNvSpPr txBox="1"/>
          <p:nvPr/>
        </p:nvSpPr>
        <p:spPr bwMode="auto">
          <a:xfrm>
            <a:off x="1676400" y="2463968"/>
            <a:ext cx="5791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17%</a:t>
            </a:r>
          </a:p>
        </p:txBody>
      </p:sp>
      <p:sp>
        <p:nvSpPr>
          <p:cNvPr id="3" name="Oval 2">
            <a:extLst>
              <a:ext uri="{FF2B5EF4-FFF2-40B4-BE49-F238E27FC236}">
                <a16:creationId xmlns:a16="http://schemas.microsoft.com/office/drawing/2014/main" xmlns="" id="{CB452C25-38E0-674E-BA23-7C479B54B7D1}"/>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FF76FFB1-77DB-914A-AA75-EE6AACA9E024}"/>
              </a:ext>
            </a:extLst>
          </p:cNvPr>
          <p:cNvSpPr txBox="1"/>
          <p:nvPr/>
        </p:nvSpPr>
        <p:spPr bwMode="auto">
          <a:xfrm>
            <a:off x="7696200" y="5400646"/>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2E2252-D7E0-0245-9988-749A1E1D22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7320" y="2057400"/>
            <a:ext cx="3562153" cy="2989385"/>
          </a:xfrm>
          <a:prstGeom prst="rect">
            <a:avLst/>
          </a:prstGeom>
        </p:spPr>
      </p:pic>
      <p:sp>
        <p:nvSpPr>
          <p:cNvPr id="4" name="TextBox 3">
            <a:extLst>
              <a:ext uri="{FF2B5EF4-FFF2-40B4-BE49-F238E27FC236}">
                <a16:creationId xmlns:a16="http://schemas.microsoft.com/office/drawing/2014/main" xmlns="" id="{0F9F8512-5A0B-1D4F-8EE2-E30C2F9BECB1}"/>
              </a:ext>
            </a:extLst>
          </p:cNvPr>
          <p:cNvSpPr txBox="1"/>
          <p:nvPr/>
        </p:nvSpPr>
        <p:spPr bwMode="auto">
          <a:xfrm>
            <a:off x="5181600" y="2240251"/>
            <a:ext cx="365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marL="571500" indent="-571500">
              <a:spcBef>
                <a:spcPct val="0"/>
              </a:spcBef>
              <a:buFontTx/>
              <a:buChar char="-"/>
            </a:pPr>
            <a:r>
              <a:rPr lang="en-US" sz="3600" dirty="0">
                <a:solidFill>
                  <a:schemeClr val="bg1"/>
                </a:solidFill>
                <a:latin typeface="Arial Black" pitchFamily="34" charset="0"/>
                <a:cs typeface="Arial" charset="0"/>
              </a:rPr>
              <a:t>82 studies</a:t>
            </a:r>
          </a:p>
          <a:p>
            <a:pPr marL="571500" indent="-571500">
              <a:spcBef>
                <a:spcPct val="0"/>
              </a:spcBef>
              <a:buFontTx/>
              <a:buChar char="-"/>
            </a:pPr>
            <a:r>
              <a:rPr lang="en-US" sz="3600" dirty="0">
                <a:solidFill>
                  <a:schemeClr val="bg1"/>
                </a:solidFill>
                <a:latin typeface="Arial Black" pitchFamily="34" charset="0"/>
                <a:cs typeface="Arial" charset="0"/>
              </a:rPr>
              <a:t>17% sex</a:t>
            </a:r>
          </a:p>
          <a:p>
            <a:pPr marL="571500" indent="-571500">
              <a:spcBef>
                <a:spcPct val="0"/>
              </a:spcBef>
              <a:buFontTx/>
              <a:buChar char="-"/>
            </a:pPr>
            <a:r>
              <a:rPr lang="en-US" sz="3600" dirty="0">
                <a:solidFill>
                  <a:schemeClr val="bg1"/>
                </a:solidFill>
                <a:latin typeface="Arial Black" pitchFamily="34" charset="0"/>
                <a:cs typeface="Arial" charset="0"/>
              </a:rPr>
              <a:t>9% age</a:t>
            </a:r>
          </a:p>
          <a:p>
            <a:pPr marL="571500" indent="-571500">
              <a:spcBef>
                <a:spcPct val="0"/>
              </a:spcBef>
              <a:buFontTx/>
              <a:buChar char="-"/>
            </a:pPr>
            <a:r>
              <a:rPr lang="en-US" sz="3600" dirty="0">
                <a:solidFill>
                  <a:schemeClr val="bg1"/>
                </a:solidFill>
                <a:latin typeface="Arial Black" pitchFamily="34" charset="0"/>
                <a:cs typeface="Arial" charset="0"/>
              </a:rPr>
              <a:t>4% race</a:t>
            </a:r>
          </a:p>
          <a:p>
            <a:pPr>
              <a:spcBef>
                <a:spcPct val="0"/>
              </a:spcBef>
              <a:buFontTx/>
              <a:buNone/>
            </a:pPr>
            <a:endParaRPr lang="en-US" sz="3600" dirty="0">
              <a:solidFill>
                <a:schemeClr val="bg1"/>
              </a:solidFill>
              <a:latin typeface="Arial Black" pitchFamily="34" charset="0"/>
              <a:cs typeface="Arial" charset="0"/>
            </a:endParaRPr>
          </a:p>
          <a:p>
            <a:pPr algn="ctr">
              <a:spcBef>
                <a:spcPct val="0"/>
              </a:spcBef>
              <a:buFontTx/>
              <a:buNone/>
            </a:pPr>
            <a:endParaRPr lang="en-US" sz="6000" dirty="0">
              <a:solidFill>
                <a:schemeClr val="bg1"/>
              </a:solidFill>
              <a:latin typeface="Arial Black" pitchFamily="34" charset="0"/>
              <a:cs typeface="Arial" charset="0"/>
            </a:endParaRPr>
          </a:p>
        </p:txBody>
      </p:sp>
      <p:sp>
        <p:nvSpPr>
          <p:cNvPr id="5" name="TextBox 4">
            <a:extLst>
              <a:ext uri="{FF2B5EF4-FFF2-40B4-BE49-F238E27FC236}">
                <a16:creationId xmlns:a16="http://schemas.microsoft.com/office/drawing/2014/main" xmlns="" id="{BA325B9E-7343-1B4F-BE74-B5DCF7B3CED7}"/>
              </a:ext>
            </a:extLst>
          </p:cNvPr>
          <p:cNvSpPr txBox="1"/>
          <p:nvPr/>
        </p:nvSpPr>
        <p:spPr bwMode="auto">
          <a:xfrm>
            <a:off x="1447800" y="838200"/>
            <a:ext cx="678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2015 FDA data</a:t>
            </a:r>
          </a:p>
        </p:txBody>
      </p:sp>
      <p:sp>
        <p:nvSpPr>
          <p:cNvPr id="6" name="TextBox 5">
            <a:extLst>
              <a:ext uri="{FF2B5EF4-FFF2-40B4-BE49-F238E27FC236}">
                <a16:creationId xmlns:a16="http://schemas.microsoft.com/office/drawing/2014/main" xmlns="" id="{AD8564FB-DDF7-8B4A-B4CA-11CD02E2049D}"/>
              </a:ext>
            </a:extLst>
          </p:cNvPr>
          <p:cNvSpPr txBox="1"/>
          <p:nvPr/>
        </p:nvSpPr>
        <p:spPr bwMode="auto">
          <a:xfrm>
            <a:off x="457200" y="5433173"/>
            <a:ext cx="510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Dhruva Jama Internal Med 2017</a:t>
            </a:r>
          </a:p>
        </p:txBody>
      </p:sp>
    </p:spTree>
    <p:extLst>
      <p:ext uri="{BB962C8B-B14F-4D97-AF65-F5344CB8AC3E}">
        <p14:creationId xmlns:p14="http://schemas.microsoft.com/office/powerpoint/2010/main" val="2607034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5"/>
          <p:cNvSpPr txBox="1">
            <a:spLocks noChangeArrowheads="1"/>
          </p:cNvSpPr>
          <p:nvPr/>
        </p:nvSpPr>
        <p:spPr bwMode="auto">
          <a:xfrm>
            <a:off x="609600" y="990600"/>
            <a:ext cx="8175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a:solidFill>
                  <a:schemeClr val="bg1"/>
                </a:solidFill>
                <a:latin typeface="Arial Black" pitchFamily="34" charset="0"/>
                <a:cs typeface="Arial" charset="0"/>
              </a:rPr>
              <a:t> In 2015 the NIH </a:t>
            </a:r>
          </a:p>
          <a:p>
            <a:pPr algn="ctr">
              <a:spcBef>
                <a:spcPct val="0"/>
              </a:spcBef>
              <a:buFontTx/>
              <a:buNone/>
            </a:pPr>
            <a:r>
              <a:rPr lang="en-US" altLang="en-US" sz="4800" dirty="0">
                <a:solidFill>
                  <a:schemeClr val="bg1"/>
                </a:solidFill>
                <a:latin typeface="Arial Black" pitchFamily="34" charset="0"/>
                <a:cs typeface="Arial" charset="0"/>
              </a:rPr>
              <a:t>required that basic scientists doing </a:t>
            </a:r>
          </a:p>
          <a:p>
            <a:pPr algn="ctr">
              <a:spcBef>
                <a:spcPct val="0"/>
              </a:spcBef>
              <a:buFontTx/>
              <a:buNone/>
            </a:pPr>
            <a:r>
              <a:rPr lang="en-US" altLang="en-US" sz="4800" dirty="0">
                <a:solidFill>
                  <a:schemeClr val="bg1"/>
                </a:solidFill>
                <a:latin typeface="Arial Black" pitchFamily="34" charset="0"/>
                <a:cs typeface="Arial" charset="0"/>
              </a:rPr>
              <a:t>animal research </a:t>
            </a:r>
          </a:p>
          <a:p>
            <a:pPr algn="ctr">
              <a:spcBef>
                <a:spcPct val="0"/>
              </a:spcBef>
              <a:buFontTx/>
              <a:buNone/>
            </a:pPr>
            <a:r>
              <a:rPr lang="en-US" altLang="en-US" sz="4800" dirty="0">
                <a:solidFill>
                  <a:schemeClr val="bg1"/>
                </a:solidFill>
                <a:latin typeface="Arial Black" pitchFamily="34" charset="0"/>
                <a:cs typeface="Arial" charset="0"/>
              </a:rPr>
              <a:t>do this</a:t>
            </a: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81187" y="2128341"/>
            <a:ext cx="5181664" cy="3038831"/>
          </a:xfrm>
        </p:spPr>
      </p:pic>
      <p:sp>
        <p:nvSpPr>
          <p:cNvPr id="7" name="TextBox 6"/>
          <p:cNvSpPr txBox="1"/>
          <p:nvPr/>
        </p:nvSpPr>
        <p:spPr>
          <a:xfrm>
            <a:off x="6336324" y="5118513"/>
            <a:ext cx="1226527" cy="369332"/>
          </a:xfrm>
          <a:prstGeom prst="rect">
            <a:avLst/>
          </a:prstGeom>
          <a:noFill/>
        </p:spPr>
        <p:txBody>
          <a:bodyPr wrap="square" rtlCol="0">
            <a:spAutoFit/>
          </a:bodyPr>
          <a:lstStyle/>
          <a:p>
            <a:r>
              <a:rPr lang="en-US" sz="1800" dirty="0" err="1">
                <a:solidFill>
                  <a:schemeClr val="bg1"/>
                </a:solidFill>
              </a:rPr>
              <a:t>Pixabay</a:t>
            </a:r>
            <a:endParaRPr lang="en-US" sz="1800" dirty="0">
              <a:solidFill>
                <a:schemeClr val="bg1"/>
              </a:solidFill>
            </a:endParaRPr>
          </a:p>
        </p:txBody>
      </p:sp>
      <p:pic>
        <p:nvPicPr>
          <p:cNvPr id="3" name="Picture 2">
            <a:extLst>
              <a:ext uri="{FF2B5EF4-FFF2-40B4-BE49-F238E27FC236}">
                <a16:creationId xmlns:a16="http://schemas.microsoft.com/office/drawing/2014/main" xmlns="" id="{F019E6E6-2731-2341-925E-A2430B567070}"/>
              </a:ext>
            </a:extLst>
          </p:cNvPr>
          <p:cNvPicPr>
            <a:picLocks noChangeAspect="1"/>
          </p:cNvPicPr>
          <p:nvPr/>
        </p:nvPicPr>
        <p:blipFill>
          <a:blip r:embed="rId4"/>
          <a:stretch>
            <a:fillRect/>
          </a:stretch>
        </p:blipFill>
        <p:spPr>
          <a:xfrm>
            <a:off x="1984799" y="2230077"/>
            <a:ext cx="5181664" cy="2967575"/>
          </a:xfrm>
          <a:prstGeom prst="rect">
            <a:avLst/>
          </a:prstGeom>
        </p:spPr>
      </p:pic>
      <p:sp>
        <p:nvSpPr>
          <p:cNvPr id="4" name="TextBox 3">
            <a:extLst>
              <a:ext uri="{FF2B5EF4-FFF2-40B4-BE49-F238E27FC236}">
                <a16:creationId xmlns:a16="http://schemas.microsoft.com/office/drawing/2014/main" xmlns="" id="{65EF5BC6-DD56-C340-886B-DDE6D8FF9C15}"/>
              </a:ext>
            </a:extLst>
          </p:cNvPr>
          <p:cNvSpPr txBox="1"/>
          <p:nvPr/>
        </p:nvSpPr>
        <p:spPr bwMode="auto">
          <a:xfrm>
            <a:off x="849312" y="629937"/>
            <a:ext cx="739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800" dirty="0">
                <a:solidFill>
                  <a:schemeClr val="bg1"/>
                </a:solidFill>
                <a:latin typeface="Arial Black" pitchFamily="34" charset="0"/>
                <a:cs typeface="Arial" charset="0"/>
              </a:rPr>
              <a:t>Include male and female animals</a:t>
            </a:r>
          </a:p>
        </p:txBody>
      </p:sp>
      <p:sp>
        <p:nvSpPr>
          <p:cNvPr id="8" name="Oval 7">
            <a:extLst>
              <a:ext uri="{FF2B5EF4-FFF2-40B4-BE49-F238E27FC236}">
                <a16:creationId xmlns:a16="http://schemas.microsoft.com/office/drawing/2014/main" xmlns="" id="{670BA5C5-0E01-FF4B-BCC5-E22D0017EA1A}"/>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AD41FE7D-903A-9049-935A-8FB58787206B}"/>
              </a:ext>
            </a:extLst>
          </p:cNvPr>
          <p:cNvSpPr txBox="1"/>
          <p:nvPr/>
        </p:nvSpPr>
        <p:spPr bwMode="auto">
          <a:xfrm>
            <a:off x="7135983" y="5439186"/>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8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555736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669130"/>
            <a:ext cx="7848600" cy="4741069"/>
          </a:xfrm>
          <a:prstGeom prst="rect">
            <a:avLst/>
          </a:prstGeom>
        </p:spPr>
      </p:pic>
      <p:sp>
        <p:nvSpPr>
          <p:cNvPr id="6" name="Oval Callout 5"/>
          <p:cNvSpPr/>
          <p:nvPr/>
        </p:nvSpPr>
        <p:spPr>
          <a:xfrm>
            <a:off x="5877445" y="273397"/>
            <a:ext cx="3281795" cy="3886200"/>
          </a:xfrm>
          <a:prstGeom prst="wedgeEllipseCallout">
            <a:avLst>
              <a:gd name="adj1" fmla="val -65897"/>
              <a:gd name="adj2" fmla="val 13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6324600" y="823689"/>
            <a:ext cx="2895600" cy="2585323"/>
          </a:xfrm>
          <a:prstGeom prst="rect">
            <a:avLst/>
          </a:prstGeom>
          <a:noFill/>
        </p:spPr>
        <p:txBody>
          <a:bodyPr wrap="square" rtlCol="0">
            <a:spAutoFit/>
          </a:bodyPr>
          <a:lstStyle/>
          <a:p>
            <a:r>
              <a:rPr lang="en-US" sz="2700" dirty="0">
                <a:solidFill>
                  <a:schemeClr val="bg1"/>
                </a:solidFill>
              </a:rPr>
              <a:t>Morning Harry, </a:t>
            </a:r>
          </a:p>
          <a:p>
            <a:r>
              <a:rPr lang="en-US" sz="2700" dirty="0">
                <a:solidFill>
                  <a:schemeClr val="bg1"/>
                </a:solidFill>
              </a:rPr>
              <a:t>Harry, Harry, Harry, Harry, </a:t>
            </a:r>
          </a:p>
          <a:p>
            <a:r>
              <a:rPr lang="en-US" sz="2700" dirty="0">
                <a:solidFill>
                  <a:schemeClr val="bg1"/>
                </a:solidFill>
              </a:rPr>
              <a:t>Harry and Harry. Wait, has anyone seen Harriet?</a:t>
            </a:r>
          </a:p>
        </p:txBody>
      </p:sp>
      <p:sp>
        <p:nvSpPr>
          <p:cNvPr id="5" name="Oval 4">
            <a:extLst>
              <a:ext uri="{FF2B5EF4-FFF2-40B4-BE49-F238E27FC236}">
                <a16:creationId xmlns:a16="http://schemas.microsoft.com/office/drawing/2014/main" xmlns="" id="{88C3F17C-7572-504D-BD16-ECDA71A59972}"/>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3FFB2563-FF24-7541-ADC4-F900733700C0}"/>
              </a:ext>
            </a:extLst>
          </p:cNvPr>
          <p:cNvSpPr txBox="1"/>
          <p:nvPr/>
        </p:nvSpPr>
        <p:spPr bwMode="auto">
          <a:xfrm>
            <a:off x="7622598" y="5410199"/>
            <a:ext cx="114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dirty="0">
                <a:solidFill>
                  <a:schemeClr val="bg1"/>
                </a:solidFill>
                <a:latin typeface="Arial Black" pitchFamily="34" charset="0"/>
                <a:cs typeface="Arial" charset="0"/>
              </a:rPr>
              <a:t>Next</a:t>
            </a:r>
          </a:p>
          <a:p>
            <a:pPr algn="ctr">
              <a:spcBef>
                <a:spcPct val="0"/>
              </a:spcBef>
              <a:buFontTx/>
              <a:buNone/>
            </a:pP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295391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Broken Hearts</a:t>
            </a:r>
          </a:p>
        </p:txBody>
      </p:sp>
      <p:sp>
        <p:nvSpPr>
          <p:cNvPr id="4" name="Oval 3"/>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FB4046-8522-0B4F-BDAF-DBF4EB96F1B6}"/>
              </a:ext>
            </a:extLst>
          </p:cNvPr>
          <p:cNvPicPr>
            <a:picLocks noChangeAspect="1"/>
          </p:cNvPicPr>
          <p:nvPr/>
        </p:nvPicPr>
        <p:blipFill>
          <a:blip r:embed="rId3"/>
          <a:stretch>
            <a:fillRect/>
          </a:stretch>
        </p:blipFill>
        <p:spPr>
          <a:xfrm>
            <a:off x="766782" y="685800"/>
            <a:ext cx="7691418" cy="4800600"/>
          </a:xfrm>
          <a:prstGeom prst="rect">
            <a:avLst/>
          </a:prstGeom>
        </p:spPr>
      </p:pic>
      <p:sp>
        <p:nvSpPr>
          <p:cNvPr id="4" name="TextBox 3">
            <a:extLst>
              <a:ext uri="{FF2B5EF4-FFF2-40B4-BE49-F238E27FC236}">
                <a16:creationId xmlns:a16="http://schemas.microsoft.com/office/drawing/2014/main" xmlns="" id="{9E553ABE-E129-B94F-8A08-A2B16C05B845}"/>
              </a:ext>
            </a:extLst>
          </p:cNvPr>
          <p:cNvSpPr txBox="1"/>
          <p:nvPr/>
        </p:nvSpPr>
        <p:spPr bwMode="auto">
          <a:xfrm>
            <a:off x="-381000" y="5486400"/>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000" dirty="0">
                <a:solidFill>
                  <a:schemeClr val="bg1"/>
                </a:solidFill>
              </a:rPr>
              <a:t>Beery Neuroscience and Behavioral Reviews 2011</a:t>
            </a:r>
            <a:endParaRPr lang="en-US" sz="2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1040848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815975" y="2417269"/>
            <a:ext cx="7566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5400" dirty="0">
              <a:solidFill>
                <a:schemeClr val="bg1"/>
              </a:solidFill>
              <a:latin typeface="Arial Black" pitchFamily="34" charset="0"/>
              <a:cs typeface="Arial" charset="0"/>
            </a:endParaRP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B887D41D-69E8-5040-8737-458DC7A8AD7C}"/>
              </a:ext>
            </a:extLst>
          </p:cNvPr>
          <p:cNvSpPr txBox="1"/>
          <p:nvPr/>
        </p:nvSpPr>
        <p:spPr bwMode="auto">
          <a:xfrm>
            <a:off x="990600" y="1117075"/>
            <a:ext cx="7391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The abbreviation for this commonly used drug that has been shown to help men but not women prevent an initial heart attack</a:t>
            </a:r>
          </a:p>
        </p:txBody>
      </p:sp>
    </p:spTree>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5"/>
          <p:cNvSpPr txBox="1">
            <a:spLocks noChangeArrowheads="1"/>
          </p:cNvSpPr>
          <p:nvPr/>
        </p:nvSpPr>
        <p:spPr bwMode="auto">
          <a:xfrm>
            <a:off x="762000" y="20574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ASA</a:t>
            </a:r>
          </a:p>
        </p:txBody>
      </p:sp>
      <p:sp>
        <p:nvSpPr>
          <p:cNvPr id="2" name="Oval 1"/>
          <p:cNvSpPr/>
          <p:nvPr/>
        </p:nvSpPr>
        <p:spPr bwMode="auto">
          <a:xfrm>
            <a:off x="2720319" y="86868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EEE9D9CC-77E6-3F47-A5AC-5B18C9A66A8C}"/>
              </a:ext>
            </a:extLst>
          </p:cNvPr>
          <p:cNvSpPr txBox="1"/>
          <p:nvPr/>
        </p:nvSpPr>
        <p:spPr bwMode="auto">
          <a:xfrm>
            <a:off x="1219200" y="1084811"/>
            <a:ext cx="6781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400" dirty="0">
                <a:solidFill>
                  <a:schemeClr val="bg1"/>
                </a:solidFill>
                <a:latin typeface="Arial Black" pitchFamily="34" charset="0"/>
                <a:cs typeface="Arial" charset="0"/>
              </a:rPr>
              <a:t>The ____</a:t>
            </a:r>
          </a:p>
          <a:p>
            <a:pPr algn="ctr">
              <a:spcBef>
                <a:spcPct val="0"/>
              </a:spcBef>
              <a:buFontTx/>
              <a:buNone/>
            </a:pPr>
            <a:r>
              <a:rPr lang="en-US" sz="4400" dirty="0">
                <a:solidFill>
                  <a:schemeClr val="bg1"/>
                </a:solidFill>
                <a:latin typeface="Arial Black" pitchFamily="34" charset="0"/>
                <a:cs typeface="Arial" charset="0"/>
              </a:rPr>
              <a:t>is slowly fading out  the “lettering” category of a drug’s supposed pregnancy risk</a:t>
            </a:r>
          </a:p>
        </p:txBody>
      </p:sp>
    </p:spTree>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010B855-39E6-F541-882D-D47B91735D87}"/>
              </a:ext>
            </a:extLst>
          </p:cNvPr>
          <p:cNvSpPr txBox="1"/>
          <p:nvPr/>
        </p:nvSpPr>
        <p:spPr bwMode="auto">
          <a:xfrm>
            <a:off x="2438400" y="2133600"/>
            <a:ext cx="419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FDA</a:t>
            </a:r>
          </a:p>
        </p:txBody>
      </p:sp>
      <p:sp>
        <p:nvSpPr>
          <p:cNvPr id="6" name="Oval 5">
            <a:extLst>
              <a:ext uri="{FF2B5EF4-FFF2-40B4-BE49-F238E27FC236}">
                <a16:creationId xmlns:a16="http://schemas.microsoft.com/office/drawing/2014/main" xmlns="" id="{C7F2111E-ACB6-5745-AF6B-B0258515E42C}"/>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55E46434-229D-A747-B184-64325245D396}"/>
              </a:ext>
            </a:extLst>
          </p:cNvPr>
          <p:cNvSpPr txBox="1"/>
          <p:nvPr/>
        </p:nvSpPr>
        <p:spPr bwMode="auto">
          <a:xfrm>
            <a:off x="7772400" y="5410200"/>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2449786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B7FC39C-EDEA-0149-96EC-211E9B07B0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2362200"/>
            <a:ext cx="5639047" cy="2583449"/>
          </a:xfrm>
          <a:prstGeom prst="rect">
            <a:avLst/>
          </a:prstGeom>
        </p:spPr>
      </p:pic>
      <p:sp>
        <p:nvSpPr>
          <p:cNvPr id="3" name="TextBox 2">
            <a:extLst>
              <a:ext uri="{FF2B5EF4-FFF2-40B4-BE49-F238E27FC236}">
                <a16:creationId xmlns:a16="http://schemas.microsoft.com/office/drawing/2014/main" xmlns="" id="{35DEF176-42AB-1746-9571-079797E23C6C}"/>
              </a:ext>
            </a:extLst>
          </p:cNvPr>
          <p:cNvSpPr txBox="1"/>
          <p:nvPr/>
        </p:nvSpPr>
        <p:spPr bwMode="auto">
          <a:xfrm>
            <a:off x="729804" y="944939"/>
            <a:ext cx="76304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i="1" dirty="0">
                <a:solidFill>
                  <a:schemeClr val="bg1"/>
                </a:solidFill>
                <a:latin typeface="Arial Black" pitchFamily="34" charset="0"/>
                <a:cs typeface="Arial" charset="0"/>
              </a:rPr>
              <a:t>Pregnancy and Lactation Labeling Rule (PLLR)</a:t>
            </a:r>
          </a:p>
        </p:txBody>
      </p:sp>
      <p:sp>
        <p:nvSpPr>
          <p:cNvPr id="4" name="Oval 3">
            <a:extLst>
              <a:ext uri="{FF2B5EF4-FFF2-40B4-BE49-F238E27FC236}">
                <a16:creationId xmlns:a16="http://schemas.microsoft.com/office/drawing/2014/main" xmlns="" id="{063A11C4-553B-B540-B04E-DF7C9A747303}"/>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85ACF1ED-CBFA-894F-B016-90FED591581F}"/>
              </a:ext>
            </a:extLst>
          </p:cNvPr>
          <p:cNvSpPr txBox="1"/>
          <p:nvPr/>
        </p:nvSpPr>
        <p:spPr bwMode="auto">
          <a:xfrm>
            <a:off x="7467847" y="5514946"/>
            <a:ext cx="10665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22966076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14DCB8-A6DC-A748-92A4-CA2F2B35E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565" y="2022573"/>
            <a:ext cx="3335975" cy="2910993"/>
          </a:xfrm>
          <a:prstGeom prst="rect">
            <a:avLst/>
          </a:prstGeom>
        </p:spPr>
      </p:pic>
      <p:sp>
        <p:nvSpPr>
          <p:cNvPr id="3" name="TextBox 2">
            <a:extLst>
              <a:ext uri="{FF2B5EF4-FFF2-40B4-BE49-F238E27FC236}">
                <a16:creationId xmlns:a16="http://schemas.microsoft.com/office/drawing/2014/main" xmlns="" id="{AA841667-194D-2C49-B951-A35044758C98}"/>
              </a:ext>
            </a:extLst>
          </p:cNvPr>
          <p:cNvSpPr txBox="1"/>
          <p:nvPr/>
        </p:nvSpPr>
        <p:spPr bwMode="auto">
          <a:xfrm>
            <a:off x="1676400" y="808982"/>
            <a:ext cx="617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Meds &amp; Pregnancy </a:t>
            </a:r>
          </a:p>
        </p:txBody>
      </p:sp>
      <p:sp>
        <p:nvSpPr>
          <p:cNvPr id="4" name="TextBox 3">
            <a:extLst>
              <a:ext uri="{FF2B5EF4-FFF2-40B4-BE49-F238E27FC236}">
                <a16:creationId xmlns:a16="http://schemas.microsoft.com/office/drawing/2014/main" xmlns="" id="{A6600865-5CC5-E648-9C3A-03DEB7668FC2}"/>
              </a:ext>
            </a:extLst>
          </p:cNvPr>
          <p:cNvSpPr txBox="1"/>
          <p:nvPr/>
        </p:nvSpPr>
        <p:spPr bwMode="auto">
          <a:xfrm>
            <a:off x="4762500" y="1999706"/>
            <a:ext cx="37719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3600" dirty="0">
                <a:solidFill>
                  <a:schemeClr val="bg1"/>
                </a:solidFill>
                <a:latin typeface="Arial Black" pitchFamily="34" charset="0"/>
                <a:cs typeface="Arial" charset="0"/>
              </a:rPr>
              <a:t>- 50% </a:t>
            </a:r>
            <a:r>
              <a:rPr lang="en-US" sz="3600" u="sng" dirty="0">
                <a:solidFill>
                  <a:schemeClr val="bg1"/>
                </a:solidFill>
                <a:latin typeface="Arial Black" pitchFamily="34" charset="0"/>
                <a:cs typeface="Arial" charset="0"/>
              </a:rPr>
              <a:t>&gt;</a:t>
            </a:r>
            <a:r>
              <a:rPr lang="en-US" sz="3600" dirty="0">
                <a:solidFill>
                  <a:schemeClr val="bg1"/>
                </a:solidFill>
                <a:latin typeface="Arial Black" pitchFamily="34" charset="0"/>
                <a:cs typeface="Arial" charset="0"/>
              </a:rPr>
              <a:t> 4</a:t>
            </a:r>
          </a:p>
          <a:p>
            <a:pPr>
              <a:spcBef>
                <a:spcPct val="0"/>
              </a:spcBef>
            </a:pPr>
            <a:r>
              <a:rPr lang="en-US" sz="3600" dirty="0">
                <a:solidFill>
                  <a:schemeClr val="bg1"/>
                </a:solidFill>
                <a:latin typeface="Arial Black" pitchFamily="34" charset="0"/>
                <a:cs typeface="Arial" charset="0"/>
              </a:rPr>
              <a:t>- CDC true  known risk</a:t>
            </a:r>
          </a:p>
          <a:p>
            <a:pPr lvl="1"/>
            <a:r>
              <a:rPr lang="en-US" sz="3600" dirty="0">
                <a:solidFill>
                  <a:schemeClr val="bg1"/>
                </a:solidFill>
                <a:latin typeface="Arial Black" pitchFamily="34" charset="0"/>
                <a:cs typeface="Arial" charset="0"/>
              </a:rPr>
              <a:t>- 10% </a:t>
            </a:r>
          </a:p>
        </p:txBody>
      </p:sp>
      <p:sp>
        <p:nvSpPr>
          <p:cNvPr id="5" name="TextBox 4">
            <a:extLst>
              <a:ext uri="{FF2B5EF4-FFF2-40B4-BE49-F238E27FC236}">
                <a16:creationId xmlns:a16="http://schemas.microsoft.com/office/drawing/2014/main" xmlns="" id="{A420518A-85D8-CD41-AF04-A563B2257BB8}"/>
              </a:ext>
            </a:extLst>
          </p:cNvPr>
          <p:cNvSpPr txBox="1"/>
          <p:nvPr/>
        </p:nvSpPr>
        <p:spPr bwMode="auto">
          <a:xfrm>
            <a:off x="304800" y="505455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1800" b="1" dirty="0">
                <a:solidFill>
                  <a:schemeClr val="bg1"/>
                </a:solidFill>
                <a:latin typeface="Arial Black" panose="020B0604020202020204" pitchFamily="34" charset="0"/>
                <a:cs typeface="Arial Black" panose="020B0604020202020204" pitchFamily="34" charset="0"/>
              </a:rPr>
              <a:t>Mitchel Am J </a:t>
            </a:r>
            <a:r>
              <a:rPr lang="en-US" sz="1800" b="1" dirty="0" err="1">
                <a:solidFill>
                  <a:schemeClr val="bg1"/>
                </a:solidFill>
                <a:latin typeface="Arial Black" panose="020B0604020202020204" pitchFamily="34" charset="0"/>
                <a:cs typeface="Arial Black" panose="020B0604020202020204" pitchFamily="34" charset="0"/>
              </a:rPr>
              <a:t>Obstet</a:t>
            </a:r>
            <a:r>
              <a:rPr lang="en-US" sz="1800" b="1" dirty="0">
                <a:solidFill>
                  <a:schemeClr val="bg1"/>
                </a:solidFill>
                <a:latin typeface="Arial Black" panose="020B0604020202020204" pitchFamily="34" charset="0"/>
                <a:cs typeface="Arial Black" panose="020B0604020202020204" pitchFamily="34" charset="0"/>
              </a:rPr>
              <a:t> </a:t>
            </a:r>
            <a:r>
              <a:rPr lang="en-US" sz="1800" b="1" dirty="0" err="1">
                <a:solidFill>
                  <a:schemeClr val="bg1"/>
                </a:solidFill>
                <a:latin typeface="Arial Black" panose="020B0604020202020204" pitchFamily="34" charset="0"/>
                <a:cs typeface="Arial Black" panose="020B0604020202020204" pitchFamily="34" charset="0"/>
              </a:rPr>
              <a:t>Gynecol</a:t>
            </a:r>
            <a:r>
              <a:rPr lang="en-US" sz="1800" b="1" dirty="0">
                <a:solidFill>
                  <a:schemeClr val="bg1"/>
                </a:solidFill>
                <a:latin typeface="Arial Black" panose="020B0604020202020204" pitchFamily="34" charset="0"/>
                <a:cs typeface="Arial Black" panose="020B0604020202020204" pitchFamily="34" charset="0"/>
              </a:rPr>
              <a:t> 2011</a:t>
            </a:r>
          </a:p>
        </p:txBody>
      </p:sp>
    </p:spTree>
    <p:extLst>
      <p:ext uri="{BB962C8B-B14F-4D97-AF65-F5344CB8AC3E}">
        <p14:creationId xmlns:p14="http://schemas.microsoft.com/office/powerpoint/2010/main" val="2031325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p:cNvSpPr txBox="1">
            <a:spLocks noChangeArrowheads="1"/>
          </p:cNvSpPr>
          <p:nvPr/>
        </p:nvSpPr>
        <p:spPr bwMode="auto">
          <a:xfrm>
            <a:off x="950118" y="2717129"/>
            <a:ext cx="7189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4400" dirty="0">
              <a:solidFill>
                <a:schemeClr val="bg1"/>
              </a:solidFill>
              <a:latin typeface="Arial Black" pitchFamily="34" charset="0"/>
              <a:cs typeface="Arial" charset="0"/>
            </a:endParaRP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xmlns="" id="{F6E80C7F-B960-684A-8E7C-9623DDD5F81B}"/>
              </a:ext>
            </a:extLst>
          </p:cNvPr>
          <p:cNvSpPr txBox="1"/>
          <p:nvPr/>
        </p:nvSpPr>
        <p:spPr bwMode="auto">
          <a:xfrm>
            <a:off x="1752600" y="617310"/>
            <a:ext cx="5791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Men are more likely to get this if they collapse in public</a:t>
            </a:r>
          </a:p>
        </p:txBody>
      </p:sp>
    </p:spTree>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476029" y="2422505"/>
            <a:ext cx="1847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nchorCtr="0">
            <a:spAutoFit/>
          </a:bodyPr>
          <a:lstStyle/>
          <a:p>
            <a:pPr algn="ctr">
              <a:spcBef>
                <a:spcPct val="0"/>
              </a:spcBef>
              <a:buFontTx/>
              <a:buNone/>
            </a:pPr>
            <a:endParaRPr lang="en-US" sz="4400" dirty="0">
              <a:solidFill>
                <a:schemeClr val="bg1"/>
              </a:solidFill>
              <a:latin typeface="Arial Black" pitchFamily="34" charset="0"/>
              <a:cs typeface="Arial" charset="0"/>
            </a:endParaRPr>
          </a:p>
        </p:txBody>
      </p:sp>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p:cNvSpPr txBox="1"/>
          <p:nvPr/>
        </p:nvSpPr>
        <p:spPr bwMode="auto">
          <a:xfrm>
            <a:off x="7696200" y="5435768"/>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800" dirty="0">
                <a:solidFill>
                  <a:schemeClr val="bg1"/>
                </a:solidFill>
                <a:latin typeface="Arial Black" pitchFamily="34" charset="0"/>
                <a:cs typeface="Arial" charset="0"/>
              </a:rPr>
              <a:t>next</a:t>
            </a:r>
          </a:p>
        </p:txBody>
      </p:sp>
      <p:sp>
        <p:nvSpPr>
          <p:cNvPr id="5" name="TextBox 4">
            <a:extLst>
              <a:ext uri="{FF2B5EF4-FFF2-40B4-BE49-F238E27FC236}">
                <a16:creationId xmlns:a16="http://schemas.microsoft.com/office/drawing/2014/main" xmlns="" id="{C18EA499-394B-774D-9294-021FBBA57858}"/>
              </a:ext>
            </a:extLst>
          </p:cNvPr>
          <p:cNvSpPr txBox="1"/>
          <p:nvPr/>
        </p:nvSpPr>
        <p:spPr bwMode="auto">
          <a:xfrm>
            <a:off x="2412860" y="2191523"/>
            <a:ext cx="449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CPR</a:t>
            </a:r>
          </a:p>
        </p:txBody>
      </p:sp>
    </p:spTree>
    <p:extLst>
      <p:ext uri="{BB962C8B-B14F-4D97-AF65-F5344CB8AC3E}">
        <p14:creationId xmlns:p14="http://schemas.microsoft.com/office/powerpoint/2010/main" val="13093145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914400" y="1853863"/>
            <a:ext cx="76962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endParaRPr lang="en-US" sz="5400" dirty="0">
              <a:solidFill>
                <a:schemeClr val="bg1"/>
              </a:solidFill>
              <a:latin typeface="Arial Black" pitchFamily="34" charset="0"/>
              <a:cs typeface="Arial" charset="0"/>
            </a:endParaRPr>
          </a:p>
          <a:p>
            <a:pPr algn="ctr">
              <a:spcBef>
                <a:spcPct val="0"/>
              </a:spcBef>
              <a:buFontTx/>
              <a:buNone/>
            </a:pPr>
            <a:endParaRPr lang="en-US" sz="4400" dirty="0">
              <a:solidFill>
                <a:schemeClr val="bg1"/>
              </a:solidFill>
              <a:latin typeface="Arial Black" pitchFamily="34" charset="0"/>
              <a:cs typeface="Arial" charset="0"/>
            </a:endParaRPr>
          </a:p>
          <a:p>
            <a:pPr marL="571500" indent="-571500">
              <a:spcBef>
                <a:spcPct val="0"/>
              </a:spcBef>
              <a:buFontTx/>
              <a:buChar char="-"/>
            </a:pPr>
            <a:endParaRPr lang="en-US" sz="4400" dirty="0">
              <a:solidFill>
                <a:schemeClr val="bg1"/>
              </a:solidFill>
              <a:latin typeface="Arial Black" pitchFamily="34" charset="0"/>
              <a:cs typeface="Arial" charset="0"/>
            </a:endParaRPr>
          </a:p>
        </p:txBody>
      </p:sp>
      <p:pic>
        <p:nvPicPr>
          <p:cNvPr id="6" name="Picture 7">
            <a:extLst>
              <a:ext uri="{FF2B5EF4-FFF2-40B4-BE49-F238E27FC236}">
                <a16:creationId xmlns:a16="http://schemas.microsoft.com/office/drawing/2014/main" xmlns="" id="{8AF7FB3E-0F7D-D146-AABE-6C0E4AA903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818" y="127461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390AAC61-C8DF-C048-B596-D2F2EE011B36}"/>
              </a:ext>
            </a:extLst>
          </p:cNvPr>
          <p:cNvSpPr/>
          <p:nvPr/>
        </p:nvSpPr>
        <p:spPr>
          <a:xfrm>
            <a:off x="5334000" y="1541139"/>
            <a:ext cx="4572000" cy="1200329"/>
          </a:xfrm>
          <a:prstGeom prst="rect">
            <a:avLst/>
          </a:prstGeom>
        </p:spPr>
        <p:txBody>
          <a:bodyPr>
            <a:spAutoFit/>
          </a:bodyPr>
          <a:lstStyle/>
          <a:p>
            <a:pPr marL="0" indent="0">
              <a:buFont typeface="Wingdings" charset="2"/>
              <a:buNone/>
              <a:defRPr/>
            </a:pPr>
            <a:r>
              <a:rPr lang="en-US" sz="3600" dirty="0">
                <a:solidFill>
                  <a:schemeClr val="bg1"/>
                </a:solidFill>
              </a:rPr>
              <a:t>Men: 45%</a:t>
            </a:r>
          </a:p>
          <a:p>
            <a:pPr marL="0" indent="0">
              <a:buFont typeface="Wingdings" charset="2"/>
              <a:buNone/>
              <a:defRPr/>
            </a:pPr>
            <a:r>
              <a:rPr lang="en-US" sz="3600" dirty="0">
                <a:solidFill>
                  <a:schemeClr val="bg1"/>
                </a:solidFill>
              </a:rPr>
              <a:t>Women: 39%</a:t>
            </a:r>
          </a:p>
        </p:txBody>
      </p:sp>
      <p:sp>
        <p:nvSpPr>
          <p:cNvPr id="8" name="TextBox 7">
            <a:extLst>
              <a:ext uri="{FF2B5EF4-FFF2-40B4-BE49-F238E27FC236}">
                <a16:creationId xmlns:a16="http://schemas.microsoft.com/office/drawing/2014/main" xmlns="" id="{0405C3D9-A564-0241-9522-0CE75F24C6BC}"/>
              </a:ext>
            </a:extLst>
          </p:cNvPr>
          <p:cNvSpPr txBox="1"/>
          <p:nvPr/>
        </p:nvSpPr>
        <p:spPr bwMode="auto">
          <a:xfrm>
            <a:off x="571500" y="4208318"/>
            <a:ext cx="7924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marL="0" indent="0">
              <a:buFont typeface="Wingdings" charset="2"/>
              <a:buNone/>
              <a:defRPr/>
            </a:pPr>
            <a:endParaRPr lang="en-US" sz="3200" dirty="0">
              <a:solidFill>
                <a:schemeClr val="bg1"/>
              </a:solidFill>
            </a:endParaRPr>
          </a:p>
          <a:p>
            <a:pPr>
              <a:defRPr/>
            </a:pPr>
            <a:r>
              <a:rPr lang="en-US" sz="3200" i="1" dirty="0">
                <a:solidFill>
                  <a:schemeClr val="bg1"/>
                </a:solidFill>
              </a:rPr>
              <a:t>  Odds of overall survival 23% greater in men</a:t>
            </a:r>
          </a:p>
          <a:p>
            <a:pPr algn="ctr">
              <a:spcBef>
                <a:spcPct val="0"/>
              </a:spcBef>
              <a:buFontTx/>
              <a:buNone/>
            </a:pPr>
            <a:endParaRPr lang="en-US" sz="6000" dirty="0">
              <a:solidFill>
                <a:schemeClr val="bg1"/>
              </a:solidFill>
              <a:latin typeface="Arial Black" pitchFamily="34" charset="0"/>
              <a:cs typeface="Arial" charset="0"/>
            </a:endParaRPr>
          </a:p>
        </p:txBody>
      </p:sp>
      <p:sp>
        <p:nvSpPr>
          <p:cNvPr id="9" name="TextBox 8">
            <a:extLst>
              <a:ext uri="{FF2B5EF4-FFF2-40B4-BE49-F238E27FC236}">
                <a16:creationId xmlns:a16="http://schemas.microsoft.com/office/drawing/2014/main" xmlns="" id="{0DF47D13-D551-2A41-9C86-732488CB1487}"/>
              </a:ext>
            </a:extLst>
          </p:cNvPr>
          <p:cNvSpPr txBox="1"/>
          <p:nvPr/>
        </p:nvSpPr>
        <p:spPr bwMode="auto">
          <a:xfrm>
            <a:off x="284018" y="54864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800" b="1" dirty="0">
                <a:solidFill>
                  <a:schemeClr val="bg1"/>
                </a:solidFill>
                <a:latin typeface="Arial Black" panose="020B0604020202020204" pitchFamily="34" charset="0"/>
                <a:cs typeface="Arial Black" panose="020B0604020202020204" pitchFamily="34" charset="0"/>
              </a:rPr>
              <a:t>Brewer 2017 AHA national meeting</a:t>
            </a:r>
          </a:p>
        </p:txBody>
      </p:sp>
    </p:spTree>
    <p:extLst>
      <p:ext uri="{BB962C8B-B14F-4D97-AF65-F5344CB8AC3E}">
        <p14:creationId xmlns:p14="http://schemas.microsoft.com/office/powerpoint/2010/main" val="182490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7620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4" action="ppaction://hlinksldjump"/>
              </a:rPr>
              <a:t>$100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3316288"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5" action="ppaction://hlinksldjump"/>
              </a:rPr>
              <a:t>$100</a:t>
            </a:r>
            <a:endParaRPr lang="en-US" altLang="en-US" sz="2800" b="1" dirty="0">
              <a:solidFill>
                <a:srgbClr val="000000"/>
              </a:solidFill>
              <a:latin typeface="Impact" pitchFamily="34" charset="0"/>
            </a:endParaRPr>
          </a:p>
        </p:txBody>
      </p:sp>
      <p:sp>
        <p:nvSpPr>
          <p:cNvPr id="11269" name="Text Box 58"/>
          <p:cNvSpPr txBox="1">
            <a:spLocks noChangeArrowheads="1"/>
          </p:cNvSpPr>
          <p:nvPr/>
        </p:nvSpPr>
        <p:spPr bwMode="auto">
          <a:xfrm>
            <a:off x="46482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6" action="ppaction://hlinksldjump"/>
              </a:rPr>
              <a:t>$100</a:t>
            </a:r>
            <a:endParaRPr lang="en-US" altLang="en-US" sz="2800" b="1">
              <a:solidFill>
                <a:srgbClr val="000000"/>
              </a:solidFill>
              <a:latin typeface="Impact" pitchFamily="34" charset="0"/>
            </a:endParaRPr>
          </a:p>
        </p:txBody>
      </p:sp>
      <p:sp>
        <p:nvSpPr>
          <p:cNvPr id="11270" name="Text Box 63"/>
          <p:cNvSpPr txBox="1">
            <a:spLocks noChangeArrowheads="1"/>
          </p:cNvSpPr>
          <p:nvPr/>
        </p:nvSpPr>
        <p:spPr bwMode="auto">
          <a:xfrm>
            <a:off x="59436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7" action="ppaction://hlinksldjump"/>
              </a:rPr>
              <a:t>$100</a:t>
            </a:r>
            <a:endParaRPr lang="en-US" altLang="en-US" sz="2800" b="1" dirty="0">
              <a:solidFill>
                <a:srgbClr val="000000"/>
              </a:solidFill>
              <a:latin typeface="Impact" pitchFamily="34" charset="0"/>
            </a:endParaRPr>
          </a:p>
        </p:txBody>
      </p:sp>
      <p:sp>
        <p:nvSpPr>
          <p:cNvPr id="11271" name="Text Box 69"/>
          <p:cNvSpPr txBox="1">
            <a:spLocks noChangeArrowheads="1"/>
          </p:cNvSpPr>
          <p:nvPr/>
        </p:nvSpPr>
        <p:spPr bwMode="auto">
          <a:xfrm>
            <a:off x="7254875"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8" action="ppaction://hlinksldjump"/>
              </a:rPr>
              <a:t>$100</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7620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9" action="ppaction://hlinksldjump"/>
              </a:rPr>
              <a:t>$200</a:t>
            </a:r>
            <a:endParaRPr lang="en-US" altLang="en-US" sz="2800" b="1">
              <a:solidFill>
                <a:srgbClr val="000000"/>
              </a:solidFill>
              <a:latin typeface="Impact" pitchFamily="34" charset="0"/>
            </a:endParaRPr>
          </a:p>
        </p:txBody>
      </p:sp>
      <p:sp>
        <p:nvSpPr>
          <p:cNvPr id="11273" name="Text Box 49"/>
          <p:cNvSpPr txBox="1">
            <a:spLocks noChangeArrowheads="1"/>
          </p:cNvSpPr>
          <p:nvPr/>
        </p:nvSpPr>
        <p:spPr bwMode="auto">
          <a:xfrm>
            <a:off x="20351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0" action="ppaction://hlinksldjump"/>
              </a:rPr>
              <a:t>$200</a:t>
            </a:r>
            <a:endParaRPr lang="en-US" altLang="en-US" sz="2800" b="1" dirty="0">
              <a:solidFill>
                <a:srgbClr val="000000"/>
              </a:solidFill>
              <a:latin typeface="Impact" pitchFamily="34" charset="0"/>
            </a:endParaRPr>
          </a:p>
        </p:txBody>
      </p:sp>
      <p:sp>
        <p:nvSpPr>
          <p:cNvPr id="11274" name="Text Box 54"/>
          <p:cNvSpPr txBox="1">
            <a:spLocks noChangeArrowheads="1"/>
          </p:cNvSpPr>
          <p:nvPr/>
        </p:nvSpPr>
        <p:spPr bwMode="auto">
          <a:xfrm>
            <a:off x="3317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1" action="ppaction://hlinksldjump"/>
              </a:rPr>
              <a:t>$200</a:t>
            </a:r>
            <a:endParaRPr lang="en-US" altLang="en-US" sz="2800" b="1">
              <a:solidFill>
                <a:srgbClr val="000000"/>
              </a:solidFill>
              <a:latin typeface="Impact" pitchFamily="34" charset="0"/>
            </a:endParaRPr>
          </a:p>
        </p:txBody>
      </p:sp>
      <p:sp>
        <p:nvSpPr>
          <p:cNvPr id="11275" name="Text Box 59"/>
          <p:cNvSpPr txBox="1">
            <a:spLocks noChangeArrowheads="1"/>
          </p:cNvSpPr>
          <p:nvPr/>
        </p:nvSpPr>
        <p:spPr bwMode="auto">
          <a:xfrm>
            <a:off x="46482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2" action="ppaction://hlinksldjump"/>
              </a:rPr>
              <a:t>$200</a:t>
            </a:r>
            <a:endParaRPr lang="en-US" altLang="en-US" sz="2800" b="1">
              <a:solidFill>
                <a:srgbClr val="000000"/>
              </a:solidFill>
              <a:latin typeface="Impact" pitchFamily="34" charset="0"/>
            </a:endParaRPr>
          </a:p>
        </p:txBody>
      </p:sp>
      <p:sp>
        <p:nvSpPr>
          <p:cNvPr id="11276" name="Text Box 64"/>
          <p:cNvSpPr txBox="1">
            <a:spLocks noChangeArrowheads="1"/>
          </p:cNvSpPr>
          <p:nvPr/>
        </p:nvSpPr>
        <p:spPr bwMode="auto">
          <a:xfrm>
            <a:off x="59436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3" action="ppaction://hlinksldjump"/>
              </a:rPr>
              <a:t>$200</a:t>
            </a:r>
            <a:endParaRPr lang="en-US" altLang="en-US" sz="2800" b="1">
              <a:solidFill>
                <a:srgbClr val="000000"/>
              </a:solidFill>
              <a:latin typeface="Impact" pitchFamily="34" charset="0"/>
            </a:endParaRPr>
          </a:p>
        </p:txBody>
      </p:sp>
      <p:sp>
        <p:nvSpPr>
          <p:cNvPr id="11277" name="Text Box 70"/>
          <p:cNvSpPr txBox="1">
            <a:spLocks noChangeArrowheads="1"/>
          </p:cNvSpPr>
          <p:nvPr/>
        </p:nvSpPr>
        <p:spPr bwMode="auto">
          <a:xfrm>
            <a:off x="7254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4" action="ppaction://hlinksldjump"/>
              </a:rPr>
              <a:t>$200</a:t>
            </a:r>
            <a:endParaRPr lang="en-US" altLang="en-US" sz="2800" b="1">
              <a:solidFill>
                <a:srgbClr val="000000"/>
              </a:solidFill>
              <a:latin typeface="Impact" pitchFamily="34" charset="0"/>
            </a:endParaRPr>
          </a:p>
        </p:txBody>
      </p:sp>
      <p:sp>
        <p:nvSpPr>
          <p:cNvPr id="11278" name="Text Box 44"/>
          <p:cNvSpPr txBox="1">
            <a:spLocks noChangeArrowheads="1"/>
          </p:cNvSpPr>
          <p:nvPr/>
        </p:nvSpPr>
        <p:spPr bwMode="auto">
          <a:xfrm>
            <a:off x="762000" y="32162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5" action="ppaction://hlinksldjump"/>
              </a:rPr>
              <a:t>$300</a:t>
            </a:r>
            <a:endParaRPr lang="en-US" altLang="en-US" sz="2800" b="1">
              <a:solidFill>
                <a:srgbClr val="000000"/>
              </a:solidFill>
              <a:latin typeface="Impact" pitchFamily="34" charset="0"/>
            </a:endParaRPr>
          </a:p>
        </p:txBody>
      </p:sp>
      <p:sp>
        <p:nvSpPr>
          <p:cNvPr id="11279" name="Text Box 50"/>
          <p:cNvSpPr txBox="1">
            <a:spLocks noChangeArrowheads="1"/>
          </p:cNvSpPr>
          <p:nvPr/>
        </p:nvSpPr>
        <p:spPr bwMode="auto">
          <a:xfrm>
            <a:off x="20351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6" action="ppaction://hlinksldjump"/>
              </a:rPr>
              <a:t>$300</a:t>
            </a:r>
            <a:endParaRPr lang="en-US" altLang="en-US" sz="2800" b="1">
              <a:solidFill>
                <a:srgbClr val="000000"/>
              </a:solidFill>
              <a:latin typeface="Impact" pitchFamily="34" charset="0"/>
            </a:endParaRPr>
          </a:p>
        </p:txBody>
      </p:sp>
      <p:sp>
        <p:nvSpPr>
          <p:cNvPr id="11280" name="Text Box 55"/>
          <p:cNvSpPr txBox="1">
            <a:spLocks noChangeArrowheads="1"/>
          </p:cNvSpPr>
          <p:nvPr/>
        </p:nvSpPr>
        <p:spPr bwMode="auto">
          <a:xfrm>
            <a:off x="3317875" y="32004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7" action="ppaction://hlinksldjump"/>
              </a:rPr>
              <a:t>$300</a:t>
            </a:r>
            <a:endParaRPr lang="en-US" altLang="en-US" sz="2800" b="1">
              <a:solidFill>
                <a:srgbClr val="000000"/>
              </a:solidFill>
              <a:latin typeface="Impact" pitchFamily="34" charset="0"/>
            </a:endParaRPr>
          </a:p>
        </p:txBody>
      </p:sp>
      <p:sp>
        <p:nvSpPr>
          <p:cNvPr id="11281" name="Text Box 60"/>
          <p:cNvSpPr txBox="1">
            <a:spLocks noChangeArrowheads="1"/>
          </p:cNvSpPr>
          <p:nvPr/>
        </p:nvSpPr>
        <p:spPr bwMode="auto">
          <a:xfrm>
            <a:off x="46482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8" action="ppaction://hlinksldjump"/>
              </a:rPr>
              <a:t>$300</a:t>
            </a:r>
            <a:endParaRPr lang="en-US" altLang="en-US" sz="2800" b="1">
              <a:solidFill>
                <a:srgbClr val="000000"/>
              </a:solidFill>
              <a:latin typeface="Impact" pitchFamily="34" charset="0"/>
            </a:endParaRPr>
          </a:p>
        </p:txBody>
      </p:sp>
      <p:sp>
        <p:nvSpPr>
          <p:cNvPr id="11282" name="Text Box 65"/>
          <p:cNvSpPr txBox="1">
            <a:spLocks noChangeArrowheads="1"/>
          </p:cNvSpPr>
          <p:nvPr/>
        </p:nvSpPr>
        <p:spPr bwMode="auto">
          <a:xfrm>
            <a:off x="59436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9" action="ppaction://hlinksldjump"/>
              </a:rPr>
              <a:t>$300</a:t>
            </a:r>
            <a:endParaRPr lang="en-US" altLang="en-US" sz="2800" b="1">
              <a:solidFill>
                <a:srgbClr val="000000"/>
              </a:solidFill>
              <a:latin typeface="Impact" pitchFamily="34" charset="0"/>
            </a:endParaRPr>
          </a:p>
        </p:txBody>
      </p:sp>
      <p:sp>
        <p:nvSpPr>
          <p:cNvPr id="11283" name="Text Box 71"/>
          <p:cNvSpPr txBox="1">
            <a:spLocks noChangeArrowheads="1"/>
          </p:cNvSpPr>
          <p:nvPr/>
        </p:nvSpPr>
        <p:spPr bwMode="auto">
          <a:xfrm>
            <a:off x="72548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0" action="ppaction://hlinksldjump"/>
              </a:rPr>
              <a:t>$300</a:t>
            </a:r>
            <a:endParaRPr lang="en-US" altLang="en-US" sz="2800" b="1">
              <a:solidFill>
                <a:srgbClr val="000000"/>
              </a:solidFill>
              <a:latin typeface="Impact" pitchFamily="34" charset="0"/>
            </a:endParaRPr>
          </a:p>
        </p:txBody>
      </p:sp>
      <p:sp>
        <p:nvSpPr>
          <p:cNvPr id="11284" name="Text Box 45"/>
          <p:cNvSpPr txBox="1">
            <a:spLocks noChangeArrowheads="1"/>
          </p:cNvSpPr>
          <p:nvPr/>
        </p:nvSpPr>
        <p:spPr bwMode="auto">
          <a:xfrm>
            <a:off x="762000" y="40100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1" action="ppaction://hlinksldjump"/>
              </a:rPr>
              <a:t>$400</a:t>
            </a:r>
            <a:endParaRPr lang="en-US" altLang="en-US" sz="2800" b="1">
              <a:solidFill>
                <a:srgbClr val="000000"/>
              </a:solidFill>
              <a:latin typeface="Impact" pitchFamily="34" charset="0"/>
            </a:endParaRPr>
          </a:p>
        </p:txBody>
      </p:sp>
      <p:sp>
        <p:nvSpPr>
          <p:cNvPr id="11285" name="Text Box 51"/>
          <p:cNvSpPr txBox="1">
            <a:spLocks noChangeArrowheads="1"/>
          </p:cNvSpPr>
          <p:nvPr/>
        </p:nvSpPr>
        <p:spPr bwMode="auto">
          <a:xfrm>
            <a:off x="20351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2" action="ppaction://hlinksldjump"/>
              </a:rPr>
              <a:t>$400</a:t>
            </a:r>
            <a:endParaRPr lang="en-US" altLang="en-US" sz="2800" b="1">
              <a:solidFill>
                <a:srgbClr val="000000"/>
              </a:solidFill>
              <a:latin typeface="Impact" pitchFamily="34" charset="0"/>
            </a:endParaRPr>
          </a:p>
        </p:txBody>
      </p:sp>
      <p:sp>
        <p:nvSpPr>
          <p:cNvPr id="11286" name="Text Box 56"/>
          <p:cNvSpPr txBox="1">
            <a:spLocks noChangeArrowheads="1"/>
          </p:cNvSpPr>
          <p:nvPr/>
        </p:nvSpPr>
        <p:spPr bwMode="auto">
          <a:xfrm>
            <a:off x="3317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3" action="ppaction://hlinksldjump"/>
              </a:rPr>
              <a:t>$400</a:t>
            </a:r>
            <a:endParaRPr lang="en-US" altLang="en-US" sz="2800" b="1">
              <a:solidFill>
                <a:srgbClr val="000000"/>
              </a:solidFill>
              <a:latin typeface="Impact" pitchFamily="34" charset="0"/>
            </a:endParaRPr>
          </a:p>
        </p:txBody>
      </p:sp>
      <p:sp>
        <p:nvSpPr>
          <p:cNvPr id="11287" name="Text Box 61"/>
          <p:cNvSpPr txBox="1">
            <a:spLocks noChangeArrowheads="1"/>
          </p:cNvSpPr>
          <p:nvPr/>
        </p:nvSpPr>
        <p:spPr bwMode="auto">
          <a:xfrm>
            <a:off x="46482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4" action="ppaction://hlinksldjump"/>
              </a:rPr>
              <a:t>$400</a:t>
            </a:r>
            <a:endParaRPr lang="en-US" altLang="en-US" sz="2800" b="1">
              <a:solidFill>
                <a:srgbClr val="000000"/>
              </a:solidFill>
              <a:latin typeface="Impact" pitchFamily="34" charset="0"/>
            </a:endParaRPr>
          </a:p>
        </p:txBody>
      </p:sp>
      <p:sp>
        <p:nvSpPr>
          <p:cNvPr id="11288" name="Text Box 66"/>
          <p:cNvSpPr txBox="1">
            <a:spLocks noChangeArrowheads="1"/>
          </p:cNvSpPr>
          <p:nvPr/>
        </p:nvSpPr>
        <p:spPr bwMode="auto">
          <a:xfrm>
            <a:off x="59436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5" action="ppaction://hlinksldjump"/>
              </a:rPr>
              <a:t>$400</a:t>
            </a:r>
            <a:endParaRPr lang="en-US" altLang="en-US" sz="2800" b="1" dirty="0">
              <a:solidFill>
                <a:srgbClr val="000000"/>
              </a:solidFill>
              <a:latin typeface="Impact" pitchFamily="34" charset="0"/>
            </a:endParaRPr>
          </a:p>
        </p:txBody>
      </p:sp>
      <p:sp>
        <p:nvSpPr>
          <p:cNvPr id="11289" name="Text Box 72"/>
          <p:cNvSpPr txBox="1">
            <a:spLocks noChangeArrowheads="1"/>
          </p:cNvSpPr>
          <p:nvPr/>
        </p:nvSpPr>
        <p:spPr bwMode="auto">
          <a:xfrm>
            <a:off x="7254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6" action="ppaction://hlinksldjump"/>
              </a:rPr>
              <a:t>$400</a:t>
            </a:r>
            <a:endParaRPr lang="en-US" altLang="en-US" sz="2800" b="1">
              <a:solidFill>
                <a:srgbClr val="000000"/>
              </a:solidFill>
              <a:latin typeface="Impact" pitchFamily="34" charset="0"/>
            </a:endParaRPr>
          </a:p>
        </p:txBody>
      </p:sp>
      <p:sp>
        <p:nvSpPr>
          <p:cNvPr id="11290" name="Text Box 46"/>
          <p:cNvSpPr txBox="1">
            <a:spLocks noChangeArrowheads="1"/>
          </p:cNvSpPr>
          <p:nvPr/>
        </p:nvSpPr>
        <p:spPr bwMode="auto">
          <a:xfrm>
            <a:off x="762000" y="48037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7" action="ppaction://hlinksldjump"/>
              </a:rPr>
              <a:t>$500</a:t>
            </a:r>
            <a:endParaRPr lang="en-US" altLang="en-US" sz="2800" b="1">
              <a:solidFill>
                <a:srgbClr val="000000"/>
              </a:solidFill>
              <a:latin typeface="Impact" pitchFamily="34" charset="0"/>
            </a:endParaRPr>
          </a:p>
        </p:txBody>
      </p:sp>
      <p:sp>
        <p:nvSpPr>
          <p:cNvPr id="11291" name="Text Box 52"/>
          <p:cNvSpPr txBox="1">
            <a:spLocks noChangeArrowheads="1"/>
          </p:cNvSpPr>
          <p:nvPr/>
        </p:nvSpPr>
        <p:spPr bwMode="auto">
          <a:xfrm>
            <a:off x="20351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8" action="ppaction://hlinksldjump"/>
              </a:rPr>
              <a:t>$500</a:t>
            </a:r>
            <a:endParaRPr lang="en-US" altLang="en-US" sz="2800" b="1">
              <a:solidFill>
                <a:srgbClr val="000000"/>
              </a:solidFill>
              <a:latin typeface="Impact" pitchFamily="34" charset="0"/>
            </a:endParaRPr>
          </a:p>
        </p:txBody>
      </p:sp>
      <p:sp>
        <p:nvSpPr>
          <p:cNvPr id="11292" name="Text Box 57"/>
          <p:cNvSpPr txBox="1">
            <a:spLocks noChangeArrowheads="1"/>
          </p:cNvSpPr>
          <p:nvPr/>
        </p:nvSpPr>
        <p:spPr bwMode="auto">
          <a:xfrm>
            <a:off x="3317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9" action="ppaction://hlinksldjump"/>
              </a:rPr>
              <a:t>$500</a:t>
            </a:r>
            <a:endParaRPr lang="en-US" altLang="en-US" sz="2800" b="1">
              <a:solidFill>
                <a:srgbClr val="000000"/>
              </a:solidFill>
              <a:latin typeface="Impact" pitchFamily="34" charset="0"/>
            </a:endParaRPr>
          </a:p>
        </p:txBody>
      </p:sp>
      <p:sp>
        <p:nvSpPr>
          <p:cNvPr id="11293" name="Text Box 62"/>
          <p:cNvSpPr txBox="1">
            <a:spLocks noChangeArrowheads="1"/>
          </p:cNvSpPr>
          <p:nvPr/>
        </p:nvSpPr>
        <p:spPr bwMode="auto">
          <a:xfrm>
            <a:off x="46482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0" action="ppaction://hlinksldjump"/>
              </a:rPr>
              <a:t>$500</a:t>
            </a:r>
            <a:endParaRPr lang="en-US" altLang="en-US" sz="2800" b="1">
              <a:solidFill>
                <a:srgbClr val="000000"/>
              </a:solidFill>
              <a:latin typeface="Impact" pitchFamily="34" charset="0"/>
            </a:endParaRPr>
          </a:p>
        </p:txBody>
      </p:sp>
      <p:sp>
        <p:nvSpPr>
          <p:cNvPr id="11294" name="Text Box 67"/>
          <p:cNvSpPr txBox="1">
            <a:spLocks noChangeArrowheads="1"/>
          </p:cNvSpPr>
          <p:nvPr/>
        </p:nvSpPr>
        <p:spPr bwMode="auto">
          <a:xfrm>
            <a:off x="59436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1" action="ppaction://hlinksldjump"/>
              </a:rPr>
              <a:t>$500</a:t>
            </a:r>
            <a:endParaRPr lang="en-US" altLang="en-US" sz="2800" b="1" dirty="0">
              <a:solidFill>
                <a:srgbClr val="000000"/>
              </a:solidFill>
              <a:latin typeface="Impact" pitchFamily="34" charset="0"/>
            </a:endParaRPr>
          </a:p>
        </p:txBody>
      </p:sp>
      <p:sp>
        <p:nvSpPr>
          <p:cNvPr id="11295" name="Text Box 73"/>
          <p:cNvSpPr txBox="1">
            <a:spLocks noChangeArrowheads="1"/>
          </p:cNvSpPr>
          <p:nvPr/>
        </p:nvSpPr>
        <p:spPr bwMode="auto">
          <a:xfrm>
            <a:off x="7254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2" action="ppaction://hlinksldjump"/>
              </a:rPr>
              <a:t>$500</a:t>
            </a:r>
            <a:endParaRPr lang="en-US" altLang="en-US" sz="2800" b="1">
              <a:solidFill>
                <a:srgbClr val="000000"/>
              </a:solidFill>
              <a:latin typeface="Impact" pitchFamily="34" charset="0"/>
            </a:endParaRPr>
          </a:p>
        </p:txBody>
      </p:sp>
      <p:sp>
        <p:nvSpPr>
          <p:cNvPr id="3" name="TextBox 2"/>
          <p:cNvSpPr txBox="1"/>
          <p:nvPr/>
        </p:nvSpPr>
        <p:spPr>
          <a:xfrm>
            <a:off x="746125" y="817821"/>
            <a:ext cx="1166813" cy="461665"/>
          </a:xfrm>
          <a:prstGeom prst="rect">
            <a:avLst/>
          </a:prstGeom>
          <a:noFill/>
        </p:spPr>
        <p:txBody>
          <a:bodyPr anchor="ctr" anchorCtr="0">
            <a:spAutoFit/>
          </a:bodyPr>
          <a:lstStyle/>
          <a:p>
            <a:pPr algn="ctr">
              <a:defRPr/>
            </a:pPr>
            <a:r>
              <a:rPr lang="en-US" sz="1200" b="1" kern="10" dirty="0">
                <a:solidFill>
                  <a:schemeClr val="bg1"/>
                </a:solidFill>
                <a:latin typeface="Arial Black"/>
              </a:rPr>
              <a:t>Basic Definitions</a:t>
            </a:r>
          </a:p>
        </p:txBody>
      </p:sp>
      <p:sp>
        <p:nvSpPr>
          <p:cNvPr id="49" name="TextBox 48"/>
          <p:cNvSpPr txBox="1"/>
          <p:nvPr/>
        </p:nvSpPr>
        <p:spPr>
          <a:xfrm>
            <a:off x="2095500" y="817711"/>
            <a:ext cx="1165225" cy="461665"/>
          </a:xfrm>
          <a:prstGeom prst="rect">
            <a:avLst/>
          </a:prstGeom>
          <a:noFill/>
        </p:spPr>
        <p:txBody>
          <a:bodyPr anchor="ctr" anchorCtr="0">
            <a:spAutoFit/>
          </a:bodyPr>
          <a:lstStyle/>
          <a:p>
            <a:pPr algn="ctr">
              <a:defRPr/>
            </a:pPr>
            <a:r>
              <a:rPr lang="en-US" sz="1200" b="1" kern="10" dirty="0">
                <a:solidFill>
                  <a:schemeClr val="bg1"/>
                </a:solidFill>
                <a:latin typeface="Arial Black"/>
              </a:rPr>
              <a:t>Male or Female </a:t>
            </a:r>
          </a:p>
        </p:txBody>
      </p:sp>
      <p:sp>
        <p:nvSpPr>
          <p:cNvPr id="50" name="TextBox 49"/>
          <p:cNvSpPr txBox="1"/>
          <p:nvPr/>
        </p:nvSpPr>
        <p:spPr>
          <a:xfrm>
            <a:off x="5957337" y="910043"/>
            <a:ext cx="1166813" cy="276999"/>
          </a:xfrm>
          <a:prstGeom prst="rect">
            <a:avLst/>
          </a:prstGeom>
          <a:noFill/>
        </p:spPr>
        <p:txBody>
          <a:bodyPr anchor="ctr" anchorCtr="0">
            <a:spAutoFit/>
          </a:bodyPr>
          <a:lstStyle/>
          <a:p>
            <a:pPr algn="ctr">
              <a:defRPr/>
            </a:pPr>
            <a:r>
              <a:rPr lang="en-US" sz="1200" dirty="0">
                <a:solidFill>
                  <a:schemeClr val="bg1"/>
                </a:solidFill>
                <a:latin typeface="Arial Black" charset="0"/>
              </a:rPr>
              <a:t>1-2-3</a:t>
            </a:r>
          </a:p>
        </p:txBody>
      </p:sp>
      <p:sp>
        <p:nvSpPr>
          <p:cNvPr id="51" name="TextBox 50"/>
          <p:cNvSpPr txBox="1"/>
          <p:nvPr/>
        </p:nvSpPr>
        <p:spPr>
          <a:xfrm>
            <a:off x="4629912" y="910044"/>
            <a:ext cx="1166813" cy="276999"/>
          </a:xfrm>
          <a:prstGeom prst="rect">
            <a:avLst/>
          </a:prstGeom>
          <a:noFill/>
        </p:spPr>
        <p:txBody>
          <a:bodyPr anchor="ctr" anchorCtr="0">
            <a:spAutoFit/>
          </a:bodyPr>
          <a:lstStyle/>
          <a:p>
            <a:pPr algn="ctr">
              <a:defRPr/>
            </a:pPr>
            <a:r>
              <a:rPr lang="en-US" sz="1200" dirty="0">
                <a:solidFill>
                  <a:schemeClr val="bg1"/>
                </a:solidFill>
                <a:latin typeface="Arial Black" charset="0"/>
              </a:rPr>
              <a:t>Research</a:t>
            </a:r>
          </a:p>
        </p:txBody>
      </p:sp>
      <p:sp>
        <p:nvSpPr>
          <p:cNvPr id="52" name="TextBox 51"/>
          <p:cNvSpPr txBox="1"/>
          <p:nvPr/>
        </p:nvSpPr>
        <p:spPr>
          <a:xfrm>
            <a:off x="3295862" y="837337"/>
            <a:ext cx="1166812" cy="461665"/>
          </a:xfrm>
          <a:prstGeom prst="rect">
            <a:avLst/>
          </a:prstGeom>
          <a:noFill/>
        </p:spPr>
        <p:txBody>
          <a:bodyPr wrap="square" anchor="ctr" anchorCtr="0">
            <a:spAutoFit/>
          </a:bodyPr>
          <a:lstStyle/>
          <a:p>
            <a:pPr algn="ctr">
              <a:defRPr/>
            </a:pPr>
            <a:r>
              <a:rPr lang="en-US" sz="1200" dirty="0">
                <a:solidFill>
                  <a:schemeClr val="bg1"/>
                </a:solidFill>
                <a:latin typeface="Arial Black" charset="0"/>
              </a:rPr>
              <a:t>This and That</a:t>
            </a:r>
          </a:p>
        </p:txBody>
      </p:sp>
      <p:sp>
        <p:nvSpPr>
          <p:cNvPr id="53" name="TextBox 52"/>
          <p:cNvSpPr txBox="1"/>
          <p:nvPr/>
        </p:nvSpPr>
        <p:spPr>
          <a:xfrm>
            <a:off x="7291388" y="817711"/>
            <a:ext cx="1166812" cy="461665"/>
          </a:xfrm>
          <a:prstGeom prst="rect">
            <a:avLst/>
          </a:prstGeom>
          <a:noFill/>
        </p:spPr>
        <p:txBody>
          <a:bodyPr anchor="ctr" anchorCtr="0">
            <a:spAutoFit/>
          </a:bodyPr>
          <a:lstStyle/>
          <a:p>
            <a:pPr algn="ctr">
              <a:defRPr/>
            </a:pPr>
            <a:r>
              <a:rPr lang="en-US" sz="1200" dirty="0">
                <a:solidFill>
                  <a:schemeClr val="bg1"/>
                </a:solidFill>
                <a:latin typeface="Arial Black" charset="0"/>
              </a:rPr>
              <a:t>Broken Hearts</a:t>
            </a:r>
          </a:p>
        </p:txBody>
      </p:sp>
      <p:sp>
        <p:nvSpPr>
          <p:cNvPr id="11302" name="TextBox 1"/>
          <p:cNvSpPr txBox="1">
            <a:spLocks noChangeArrowheads="1"/>
          </p:cNvSpPr>
          <p:nvPr/>
        </p:nvSpPr>
        <p:spPr bwMode="auto">
          <a:xfrm>
            <a:off x="7081838" y="5486400"/>
            <a:ext cx="1452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b="1" dirty="0">
                <a:solidFill>
                  <a:schemeClr val="bg1"/>
                </a:solidFill>
                <a:latin typeface="Arial Narrow" pitchFamily="34" charset="0"/>
                <a:cs typeface="Arial" charset="0"/>
                <a:hlinkClick r:id="rId33" action="ppaction://hlinksldjump"/>
              </a:rPr>
              <a:t>FINAL JEOPARDY</a:t>
            </a:r>
            <a:endParaRPr lang="en-US" altLang="en-US" sz="1400" b="1" dirty="0">
              <a:solidFill>
                <a:schemeClr val="bg1"/>
              </a:solidFill>
              <a:latin typeface="Arial Narrow" pitchFamily="34" charset="0"/>
              <a:cs typeface="Arial" charset="0"/>
            </a:endParaRPr>
          </a:p>
        </p:txBody>
      </p:sp>
      <p:sp>
        <p:nvSpPr>
          <p:cNvPr id="39" name="Text Box 42"/>
          <p:cNvSpPr txBox="1">
            <a:spLocks noChangeArrowheads="1"/>
          </p:cNvSpPr>
          <p:nvPr/>
        </p:nvSpPr>
        <p:spPr bwMode="auto">
          <a:xfrm>
            <a:off x="2035175" y="16002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4" action="ppaction://hlinksldjump"/>
              </a:rPr>
              <a:t>$100</a:t>
            </a:r>
            <a:endParaRPr lang="en-US" altLang="en-US" sz="2800" b="1" dirty="0">
              <a:solidFill>
                <a:srgbClr val="000000"/>
              </a:solidFill>
              <a:latin typeface="Impact" pitchFamily="34" charset="0"/>
            </a:endParaRPr>
          </a:p>
        </p:txBody>
      </p:sp>
      <p:sp>
        <p:nvSpPr>
          <p:cNvPr id="40" name="Oval 39"/>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dir="in"/>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5"/>
          <p:cNvSpPr txBox="1">
            <a:spLocks noChangeArrowheads="1"/>
          </p:cNvSpPr>
          <p:nvPr/>
        </p:nvSpPr>
        <p:spPr bwMode="auto">
          <a:xfrm>
            <a:off x="914400" y="1839220"/>
            <a:ext cx="73374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sz="4000" dirty="0">
                <a:solidFill>
                  <a:schemeClr val="bg1"/>
                </a:solidFill>
                <a:latin typeface="Arial Black" pitchFamily="34" charset="0"/>
                <a:cs typeface="Arial" charset="0"/>
              </a:rPr>
              <a:t>Women who are taking a(n) _____  appear to have less severe symptoms after a concussive hit*</a:t>
            </a:r>
          </a:p>
        </p:txBody>
      </p:sp>
      <p:sp>
        <p:nvSpPr>
          <p:cNvPr id="3" name="Oval 2"/>
          <p:cNvSpPr/>
          <p:nvPr/>
        </p:nvSpPr>
        <p:spPr bwMode="auto">
          <a:xfrm>
            <a:off x="41259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7311A1F-45E9-9342-A256-F3B6CDBFBC0F}"/>
              </a:ext>
            </a:extLst>
          </p:cNvPr>
          <p:cNvSpPr/>
          <p:nvPr/>
        </p:nvSpPr>
        <p:spPr>
          <a:xfrm>
            <a:off x="914400" y="1066800"/>
            <a:ext cx="7467600" cy="461665"/>
          </a:xfrm>
          <a:prstGeom prst="rect">
            <a:avLst/>
          </a:prstGeom>
        </p:spPr>
        <p:txBody>
          <a:bodyPr wrap="square">
            <a:spAutoFit/>
          </a:bodyPr>
          <a:lstStyle/>
          <a:p>
            <a:r>
              <a:rPr lang="en-US" altLang="en-US" dirty="0">
                <a:solidFill>
                  <a:schemeClr val="bg1"/>
                </a:solidFill>
                <a:latin typeface="Arial Black" pitchFamily="34" charset="0"/>
                <a:cs typeface="Arial" charset="0"/>
              </a:rPr>
              <a:t> </a:t>
            </a:r>
            <a:endParaRPr lang="en-US" dirty="0"/>
          </a:p>
        </p:txBody>
      </p:sp>
      <p:sp>
        <p:nvSpPr>
          <p:cNvPr id="7" name="TextBox 6">
            <a:extLst>
              <a:ext uri="{FF2B5EF4-FFF2-40B4-BE49-F238E27FC236}">
                <a16:creationId xmlns:a16="http://schemas.microsoft.com/office/drawing/2014/main" xmlns="" id="{24FF62BE-4C1E-1F42-A597-708768B6AF14}"/>
              </a:ext>
            </a:extLst>
          </p:cNvPr>
          <p:cNvSpPr txBox="1"/>
          <p:nvPr/>
        </p:nvSpPr>
        <p:spPr bwMode="auto">
          <a:xfrm>
            <a:off x="2514600" y="2057400"/>
            <a:ext cx="426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OCP</a:t>
            </a:r>
          </a:p>
        </p:txBody>
      </p:sp>
      <p:sp>
        <p:nvSpPr>
          <p:cNvPr id="10" name="Oval 9">
            <a:extLst>
              <a:ext uri="{FF2B5EF4-FFF2-40B4-BE49-F238E27FC236}">
                <a16:creationId xmlns:a16="http://schemas.microsoft.com/office/drawing/2014/main" xmlns="" id="{348D325B-6AD9-BA45-875E-826CD619A263}"/>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a:extLst>
              <a:ext uri="{FF2B5EF4-FFF2-40B4-BE49-F238E27FC236}">
                <a16:creationId xmlns:a16="http://schemas.microsoft.com/office/drawing/2014/main" xmlns="" id="{B56341C1-257E-E343-B7C4-CDA29302D7D2}"/>
              </a:ext>
            </a:extLst>
          </p:cNvPr>
          <p:cNvSpPr txBox="1"/>
          <p:nvPr/>
        </p:nvSpPr>
        <p:spPr bwMode="auto">
          <a:xfrm>
            <a:off x="7162800" y="5297269"/>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600" dirty="0">
                <a:solidFill>
                  <a:schemeClr val="bg1"/>
                </a:solidFill>
                <a:latin typeface="Arial Black" pitchFamily="34" charset="0"/>
                <a:cs typeface="Arial" charset="0"/>
              </a:rPr>
              <a:t>next</a:t>
            </a:r>
          </a:p>
        </p:txBody>
      </p:sp>
    </p:spTree>
    <p:extLst>
      <p:ext uri="{BB962C8B-B14F-4D97-AF65-F5344CB8AC3E}">
        <p14:creationId xmlns:p14="http://schemas.microsoft.com/office/powerpoint/2010/main" val="1697357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501F38-142B-3E42-AF38-8A922CF80BA6}"/>
              </a:ext>
            </a:extLst>
          </p:cNvPr>
          <p:cNvSpPr txBox="1"/>
          <p:nvPr/>
        </p:nvSpPr>
        <p:spPr bwMode="auto">
          <a:xfrm>
            <a:off x="735012" y="619065"/>
            <a:ext cx="7620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TBI</a:t>
            </a:r>
            <a:endParaRPr lang="en-US" sz="4800" dirty="0">
              <a:solidFill>
                <a:schemeClr val="bg1"/>
              </a:solidFill>
              <a:latin typeface="Arial Black" pitchFamily="34" charset="0"/>
              <a:cs typeface="Arial" charset="0"/>
            </a:endParaRPr>
          </a:p>
          <a:p>
            <a:pPr>
              <a:spcBef>
                <a:spcPct val="0"/>
              </a:spcBef>
            </a:pPr>
            <a:r>
              <a:rPr lang="en-US" sz="4000" dirty="0">
                <a:solidFill>
                  <a:schemeClr val="bg1"/>
                </a:solidFill>
                <a:latin typeface="Arial Black" pitchFamily="34" charset="0"/>
                <a:cs typeface="Arial" charset="0"/>
              </a:rPr>
              <a:t>Differences in</a:t>
            </a:r>
          </a:p>
          <a:p>
            <a:pPr>
              <a:spcBef>
                <a:spcPct val="0"/>
              </a:spcBef>
            </a:pPr>
            <a:r>
              <a:rPr lang="en-US" sz="4000" dirty="0">
                <a:solidFill>
                  <a:schemeClr val="bg1"/>
                </a:solidFill>
                <a:latin typeface="Arial Black" pitchFamily="34" charset="0"/>
                <a:cs typeface="Arial" charset="0"/>
              </a:rPr>
              <a:t>	- Prevalence</a:t>
            </a:r>
          </a:p>
          <a:p>
            <a:r>
              <a:rPr lang="en-US" sz="4000" dirty="0">
                <a:solidFill>
                  <a:schemeClr val="bg1"/>
                </a:solidFill>
                <a:latin typeface="Arial Black" pitchFamily="34" charset="0"/>
                <a:cs typeface="Arial" charset="0"/>
              </a:rPr>
              <a:t>	- Cluster of symptoms</a:t>
            </a:r>
          </a:p>
          <a:p>
            <a:pPr>
              <a:spcBef>
                <a:spcPct val="0"/>
              </a:spcBef>
            </a:pPr>
            <a:r>
              <a:rPr lang="en-US" sz="4000" dirty="0">
                <a:solidFill>
                  <a:schemeClr val="bg1"/>
                </a:solidFill>
                <a:latin typeface="Arial Black" pitchFamily="34" charset="0"/>
                <a:cs typeface="Arial" charset="0"/>
              </a:rPr>
              <a:t>	- G force thresholds</a:t>
            </a:r>
          </a:p>
          <a:p>
            <a:pPr>
              <a:spcBef>
                <a:spcPct val="0"/>
              </a:spcBef>
            </a:pPr>
            <a:r>
              <a:rPr lang="en-US" sz="4000" dirty="0">
                <a:solidFill>
                  <a:schemeClr val="bg1"/>
                </a:solidFill>
                <a:latin typeface="Arial Black" pitchFamily="34" charset="0"/>
                <a:cs typeface="Arial" charset="0"/>
              </a:rPr>
              <a:t>	- Neck strength</a:t>
            </a:r>
          </a:p>
          <a:p>
            <a:pPr>
              <a:spcBef>
                <a:spcPct val="0"/>
              </a:spcBef>
            </a:pPr>
            <a:r>
              <a:rPr lang="en-US" sz="4000" dirty="0">
                <a:solidFill>
                  <a:schemeClr val="bg1"/>
                </a:solidFill>
                <a:latin typeface="Arial Black" pitchFamily="34" charset="0"/>
                <a:cs typeface="Arial" charset="0"/>
              </a:rPr>
              <a:t>	- Hormonal influence</a:t>
            </a:r>
          </a:p>
          <a:p>
            <a:pPr>
              <a:spcBef>
                <a:spcPct val="0"/>
              </a:spcBef>
            </a:pPr>
            <a:r>
              <a:rPr lang="en-US" sz="4000" dirty="0">
                <a:solidFill>
                  <a:schemeClr val="bg1"/>
                </a:solidFill>
                <a:latin typeface="Arial Black" pitchFamily="34" charset="0"/>
                <a:cs typeface="Arial" charset="0"/>
              </a:rPr>
              <a:t>	</a:t>
            </a:r>
          </a:p>
        </p:txBody>
      </p:sp>
      <p:sp>
        <p:nvSpPr>
          <p:cNvPr id="3" name="Oval 2">
            <a:extLst>
              <a:ext uri="{FF2B5EF4-FFF2-40B4-BE49-F238E27FC236}">
                <a16:creationId xmlns:a16="http://schemas.microsoft.com/office/drawing/2014/main" xmlns="" id="{CDC0072E-CE89-A446-BC3D-136E12D040B8}"/>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xmlns="" id="{C959E5C9-4A27-E941-BAB1-755A1264ABBF}"/>
              </a:ext>
            </a:extLst>
          </p:cNvPr>
          <p:cNvSpPr txBox="1"/>
          <p:nvPr/>
        </p:nvSpPr>
        <p:spPr bwMode="auto">
          <a:xfrm>
            <a:off x="7070724" y="5411450"/>
            <a:ext cx="2514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800" dirty="0">
                <a:solidFill>
                  <a:schemeClr val="bg1"/>
                </a:solidFill>
                <a:latin typeface="Arial Black" pitchFamily="34" charset="0"/>
                <a:cs typeface="Arial" charset="0"/>
              </a:rPr>
              <a:t>next</a:t>
            </a:r>
          </a:p>
          <a:p>
            <a:pPr algn="ctr">
              <a:spcBef>
                <a:spcPct val="0"/>
              </a:spcBef>
              <a:buFontTx/>
              <a:buNone/>
            </a:pP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32886670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720B69E-0944-E04C-A7E0-77F35746128D}"/>
              </a:ext>
            </a:extLst>
          </p:cNvPr>
          <p:cNvSpPr txBox="1"/>
          <p:nvPr/>
        </p:nvSpPr>
        <p:spPr bwMode="auto">
          <a:xfrm>
            <a:off x="990600" y="762000"/>
            <a:ext cx="71247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Progesterone withdrawal theory</a:t>
            </a:r>
          </a:p>
          <a:p>
            <a:pPr algn="ctr">
              <a:spcBef>
                <a:spcPct val="0"/>
              </a:spcBef>
              <a:buFontTx/>
              <a:buNone/>
            </a:pPr>
            <a:endParaRPr lang="en-US" sz="6000" dirty="0">
              <a:solidFill>
                <a:schemeClr val="bg1"/>
              </a:solidFill>
              <a:latin typeface="Arial Black" pitchFamily="34" charset="0"/>
              <a:cs typeface="Arial" charset="0"/>
            </a:endParaRPr>
          </a:p>
          <a:p>
            <a:pPr>
              <a:spcBef>
                <a:spcPct val="0"/>
              </a:spcBef>
              <a:buFontTx/>
              <a:buNone/>
            </a:pPr>
            <a:r>
              <a:rPr lang="en-US" sz="4800" dirty="0">
                <a:solidFill>
                  <a:schemeClr val="bg1"/>
                </a:solidFill>
                <a:latin typeface="Arial Black" pitchFamily="34" charset="0"/>
                <a:cs typeface="Arial" charset="0"/>
              </a:rPr>
              <a:t>- </a:t>
            </a:r>
            <a:r>
              <a:rPr lang="en-US" sz="4000" dirty="0">
                <a:solidFill>
                  <a:schemeClr val="bg1"/>
                </a:solidFill>
                <a:latin typeface="Arial Black" pitchFamily="34" charset="0"/>
                <a:cs typeface="Arial" charset="0"/>
              </a:rPr>
              <a:t>TBI screws up HPG</a:t>
            </a:r>
          </a:p>
        </p:txBody>
      </p:sp>
      <p:sp>
        <p:nvSpPr>
          <p:cNvPr id="5" name="Oval 4">
            <a:extLst>
              <a:ext uri="{FF2B5EF4-FFF2-40B4-BE49-F238E27FC236}">
                <a16:creationId xmlns:a16="http://schemas.microsoft.com/office/drawing/2014/main" xmlns="" id="{EF9F32AD-E1DE-3444-80AC-9B6F172ACF9D}"/>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B0823EA8-E26A-184F-B95A-35DE6386A950}"/>
              </a:ext>
            </a:extLst>
          </p:cNvPr>
          <p:cNvSpPr txBox="1"/>
          <p:nvPr/>
        </p:nvSpPr>
        <p:spPr bwMode="auto">
          <a:xfrm>
            <a:off x="6743700" y="5378648"/>
            <a:ext cx="2743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r>
              <a:rPr lang="en-US" sz="2800" dirty="0">
                <a:solidFill>
                  <a:schemeClr val="bg1"/>
                </a:solidFill>
                <a:latin typeface="Arial Black" pitchFamily="34" charset="0"/>
                <a:cs typeface="Arial" charset="0"/>
              </a:rPr>
              <a:t>next</a:t>
            </a:r>
          </a:p>
          <a:p>
            <a:pPr algn="ctr">
              <a:spcBef>
                <a:spcPct val="0"/>
              </a:spcBef>
              <a:buFontTx/>
              <a:buNone/>
            </a:pPr>
            <a:endParaRPr lang="en-US" sz="6000" dirty="0">
              <a:solidFill>
                <a:schemeClr val="bg1"/>
              </a:solidFill>
              <a:latin typeface="Arial Black" pitchFamily="34" charset="0"/>
              <a:cs typeface="Arial" charset="0"/>
            </a:endParaRPr>
          </a:p>
        </p:txBody>
      </p:sp>
    </p:spTree>
    <p:extLst>
      <p:ext uri="{BB962C8B-B14F-4D97-AF65-F5344CB8AC3E}">
        <p14:creationId xmlns:p14="http://schemas.microsoft.com/office/powerpoint/2010/main" val="42258868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678561-56CC-C54B-A2F4-DA593205A26E}"/>
              </a:ext>
            </a:extLst>
          </p:cNvPr>
          <p:cNvPicPr>
            <a:picLocks noChangeAspect="1"/>
          </p:cNvPicPr>
          <p:nvPr/>
        </p:nvPicPr>
        <p:blipFill>
          <a:blip r:embed="rId3"/>
          <a:stretch>
            <a:fillRect/>
          </a:stretch>
        </p:blipFill>
        <p:spPr>
          <a:xfrm>
            <a:off x="1009161" y="3237946"/>
            <a:ext cx="7049477" cy="1676400"/>
          </a:xfrm>
          <a:prstGeom prst="rect">
            <a:avLst/>
          </a:prstGeom>
        </p:spPr>
      </p:pic>
      <p:sp>
        <p:nvSpPr>
          <p:cNvPr id="5" name="TextBox 4">
            <a:extLst>
              <a:ext uri="{FF2B5EF4-FFF2-40B4-BE49-F238E27FC236}">
                <a16:creationId xmlns:a16="http://schemas.microsoft.com/office/drawing/2014/main" xmlns="" id="{3892482B-9217-D549-B904-201AB157ECD1}"/>
              </a:ext>
            </a:extLst>
          </p:cNvPr>
          <p:cNvSpPr txBox="1"/>
          <p:nvPr/>
        </p:nvSpPr>
        <p:spPr bwMode="auto">
          <a:xfrm>
            <a:off x="1600200" y="789647"/>
            <a:ext cx="586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Most vulnerable </a:t>
            </a:r>
          </a:p>
        </p:txBody>
      </p:sp>
      <p:cxnSp>
        <p:nvCxnSpPr>
          <p:cNvPr id="8" name="Straight Arrow Connector 7">
            <a:extLst>
              <a:ext uri="{FF2B5EF4-FFF2-40B4-BE49-F238E27FC236}">
                <a16:creationId xmlns:a16="http://schemas.microsoft.com/office/drawing/2014/main" xmlns="" id="{24EBBFD5-7735-184D-9FCD-3D47A0A15AC4}"/>
              </a:ext>
            </a:extLst>
          </p:cNvPr>
          <p:cNvCxnSpPr>
            <a:cxnSpLocks/>
          </p:cNvCxnSpPr>
          <p:nvPr/>
        </p:nvCxnSpPr>
        <p:spPr bwMode="auto">
          <a:xfrm>
            <a:off x="6172200" y="2743200"/>
            <a:ext cx="533400" cy="753898"/>
          </a:xfrm>
          <a:prstGeom prst="straightConnector1">
            <a:avLst/>
          </a:prstGeom>
          <a:solidFill>
            <a:schemeClr val="accent1"/>
          </a:solidFill>
          <a:ln w="603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77332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over dir="d"/>
    <p:sndAc>
      <p:stSnd>
        <p:snd r:embed="rId2" name="Jeopardy Daily Double Sound Effect.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xmlns="" id="{2510FE72-4792-FA4D-A3B6-A494062CA047}"/>
              </a:ext>
            </a:extLst>
          </p:cNvPr>
          <p:cNvSpPr txBox="1"/>
          <p:nvPr/>
        </p:nvSpPr>
        <p:spPr bwMode="auto">
          <a:xfrm>
            <a:off x="1066800" y="917766"/>
            <a:ext cx="716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3200" i="1" dirty="0">
                <a:solidFill>
                  <a:schemeClr val="bg1"/>
                </a:solidFill>
                <a:latin typeface="Arial Black" pitchFamily="34" charset="0"/>
                <a:cs typeface="Arial" charset="0"/>
              </a:rPr>
              <a:t>Double 123</a:t>
            </a:r>
          </a:p>
          <a:p>
            <a:pPr algn="ctr">
              <a:spcBef>
                <a:spcPct val="0"/>
              </a:spcBef>
              <a:buFontTx/>
              <a:buNone/>
            </a:pPr>
            <a:r>
              <a:rPr lang="en-US" sz="3200" dirty="0">
                <a:solidFill>
                  <a:schemeClr val="bg1"/>
                </a:solidFill>
                <a:latin typeface="Arial Black" pitchFamily="34" charset="0"/>
                <a:cs typeface="Arial" charset="0"/>
              </a:rPr>
              <a:t>A recent popular BMJ article, humorously focused on this ”gendered infectious condition” &amp;  underscored how even common illnesses can affect men and women differently</a:t>
            </a:r>
          </a:p>
        </p:txBody>
      </p:sp>
    </p:spTree>
  </p:cSld>
  <p:clrMapOvr>
    <a:masterClrMapping/>
  </p:clrMapOvr>
  <p:transition spd="slow">
    <p:zo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6F653AA-F90E-7F46-A9A8-1B74821C0923}"/>
              </a:ext>
            </a:extLst>
          </p:cNvPr>
          <p:cNvSpPr txBox="1"/>
          <p:nvPr/>
        </p:nvSpPr>
        <p:spPr bwMode="auto">
          <a:xfrm>
            <a:off x="800099" y="914400"/>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6000" dirty="0">
                <a:solidFill>
                  <a:schemeClr val="bg1"/>
                </a:solidFill>
                <a:latin typeface="Arial Black" pitchFamily="34" charset="0"/>
                <a:cs typeface="Arial" charset="0"/>
              </a:rPr>
              <a:t>“Man Flu”</a:t>
            </a:r>
          </a:p>
        </p:txBody>
      </p:sp>
      <p:pic>
        <p:nvPicPr>
          <p:cNvPr id="9" name="Picture 8">
            <a:extLst>
              <a:ext uri="{FF2B5EF4-FFF2-40B4-BE49-F238E27FC236}">
                <a16:creationId xmlns:a16="http://schemas.microsoft.com/office/drawing/2014/main" xmlns="" id="{7F6B0EF8-59BC-534D-AE53-3A3ED2FDE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1710" y="1930063"/>
            <a:ext cx="3392977" cy="3124879"/>
          </a:xfrm>
          <a:prstGeom prst="rect">
            <a:avLst/>
          </a:prstGeom>
        </p:spPr>
      </p:pic>
      <p:sp>
        <p:nvSpPr>
          <p:cNvPr id="10" name="TextBox 9">
            <a:extLst>
              <a:ext uri="{FF2B5EF4-FFF2-40B4-BE49-F238E27FC236}">
                <a16:creationId xmlns:a16="http://schemas.microsoft.com/office/drawing/2014/main" xmlns="" id="{69CF6496-F3E4-3A41-8EDC-7EE47AA044F5}"/>
              </a:ext>
            </a:extLst>
          </p:cNvPr>
          <p:cNvSpPr txBox="1"/>
          <p:nvPr/>
        </p:nvSpPr>
        <p:spPr bwMode="auto">
          <a:xfrm>
            <a:off x="533400" y="5037605"/>
            <a:ext cx="3009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dirty="0">
                <a:solidFill>
                  <a:schemeClr val="bg1"/>
                </a:solidFill>
                <a:latin typeface="Arial Black" pitchFamily="34" charset="0"/>
                <a:cs typeface="Arial" charset="0"/>
              </a:rPr>
              <a:t>Sue BMJ 2017</a:t>
            </a:r>
          </a:p>
        </p:txBody>
      </p:sp>
      <p:sp>
        <p:nvSpPr>
          <p:cNvPr id="2" name="TextBox 1">
            <a:extLst>
              <a:ext uri="{FF2B5EF4-FFF2-40B4-BE49-F238E27FC236}">
                <a16:creationId xmlns:a16="http://schemas.microsoft.com/office/drawing/2014/main" xmlns="" id="{43A4EDB0-2C1C-2C47-A85A-A96661FBC27E}"/>
              </a:ext>
            </a:extLst>
          </p:cNvPr>
          <p:cNvSpPr txBox="1"/>
          <p:nvPr/>
        </p:nvSpPr>
        <p:spPr bwMode="auto">
          <a:xfrm>
            <a:off x="7216141" y="5426035"/>
            <a:ext cx="19430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2000" dirty="0">
                <a:solidFill>
                  <a:schemeClr val="bg1"/>
                </a:solidFill>
                <a:latin typeface="Arial Black" pitchFamily="34" charset="0"/>
                <a:cs typeface="Arial" charset="0"/>
              </a:rPr>
              <a:t>Next</a:t>
            </a:r>
          </a:p>
        </p:txBody>
      </p:sp>
      <p:sp>
        <p:nvSpPr>
          <p:cNvPr id="6" name="Oval 5">
            <a:extLst>
              <a:ext uri="{FF2B5EF4-FFF2-40B4-BE49-F238E27FC236}">
                <a16:creationId xmlns:a16="http://schemas.microsoft.com/office/drawing/2014/main" xmlns="" id="{DA48E06E-5723-C84E-8C05-91F28B2727FD}"/>
              </a:ext>
            </a:extLst>
          </p:cNvPr>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1871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3110DC3-06B7-7D40-A430-37E7A762F9F0}"/>
              </a:ext>
            </a:extLst>
          </p:cNvPr>
          <p:cNvSpPr/>
          <p:nvPr/>
        </p:nvSpPr>
        <p:spPr>
          <a:xfrm>
            <a:off x="685800" y="762000"/>
            <a:ext cx="7772400" cy="4154984"/>
          </a:xfrm>
          <a:prstGeom prst="rect">
            <a:avLst/>
          </a:prstGeom>
        </p:spPr>
        <p:txBody>
          <a:bodyPr wrap="square">
            <a:spAutoFit/>
          </a:bodyPr>
          <a:lstStyle/>
          <a:p>
            <a:pPr algn="ctr"/>
            <a:r>
              <a:rPr lang="en-US" sz="6000" dirty="0">
                <a:solidFill>
                  <a:schemeClr val="bg1"/>
                </a:solidFill>
                <a:latin typeface="Arial Black" pitchFamily="34" charset="0"/>
                <a:cs typeface="Arial" charset="0"/>
              </a:rPr>
              <a:t>Flu</a:t>
            </a:r>
          </a:p>
          <a:p>
            <a:r>
              <a:rPr lang="en-US" sz="4400" dirty="0">
                <a:solidFill>
                  <a:schemeClr val="bg1"/>
                </a:solidFill>
                <a:latin typeface="Arial Black" pitchFamily="34" charset="0"/>
                <a:cs typeface="Arial" charset="0"/>
              </a:rPr>
              <a:t> Men </a:t>
            </a:r>
          </a:p>
          <a:p>
            <a:pPr marL="1028700" lvl="1" indent="-571500">
              <a:buFontTx/>
              <a:buChar char="-"/>
            </a:pPr>
            <a:r>
              <a:rPr lang="en-US" sz="3200" dirty="0">
                <a:solidFill>
                  <a:schemeClr val="bg1"/>
                </a:solidFill>
                <a:latin typeface="Arial Black" pitchFamily="34" charset="0"/>
                <a:cs typeface="Arial" charset="0"/>
              </a:rPr>
              <a:t>decreased immune response</a:t>
            </a:r>
          </a:p>
          <a:p>
            <a:pPr marL="1028700" lvl="1" indent="-571500">
              <a:buFontTx/>
              <a:buChar char="-"/>
            </a:pPr>
            <a:r>
              <a:rPr lang="en-US" sz="3200" dirty="0">
                <a:solidFill>
                  <a:schemeClr val="bg1"/>
                </a:solidFill>
                <a:latin typeface="Arial Black" pitchFamily="34" charset="0"/>
                <a:cs typeface="Arial" charset="0"/>
              </a:rPr>
              <a:t>vaccine less effective</a:t>
            </a:r>
          </a:p>
          <a:p>
            <a:pPr marL="1028700" lvl="1" indent="-571500">
              <a:buFontTx/>
              <a:buChar char="-"/>
            </a:pPr>
            <a:r>
              <a:rPr lang="en-US" sz="3200" dirty="0">
                <a:solidFill>
                  <a:schemeClr val="bg1"/>
                </a:solidFill>
                <a:latin typeface="Arial Black" pitchFamily="34" charset="0"/>
                <a:cs typeface="Arial" charset="0"/>
              </a:rPr>
              <a:t>higher smoking rates</a:t>
            </a:r>
          </a:p>
          <a:p>
            <a:pPr marL="1028700" lvl="1" indent="-571500">
              <a:buFontTx/>
              <a:buChar char="-"/>
            </a:pPr>
            <a:r>
              <a:rPr lang="en-US" sz="3200" dirty="0">
                <a:solidFill>
                  <a:schemeClr val="bg1"/>
                </a:solidFill>
                <a:latin typeface="Arial Black" pitchFamily="34" charset="0"/>
                <a:cs typeface="Arial" charset="0"/>
              </a:rPr>
              <a:t>less likely to see doctor</a:t>
            </a:r>
          </a:p>
          <a:p>
            <a:pPr marL="1028700" lvl="1" indent="-571500">
              <a:buFontTx/>
              <a:buChar char="-"/>
            </a:pPr>
            <a:r>
              <a:rPr lang="en-US" sz="3200" dirty="0">
                <a:solidFill>
                  <a:schemeClr val="bg1"/>
                </a:solidFill>
                <a:latin typeface="Arial Black" pitchFamily="34" charset="0"/>
                <a:cs typeface="Arial" charset="0"/>
              </a:rPr>
              <a:t>greater death rate* </a:t>
            </a:r>
          </a:p>
        </p:txBody>
      </p:sp>
    </p:spTree>
    <p:extLst>
      <p:ext uri="{BB962C8B-B14F-4D97-AF65-F5344CB8AC3E}">
        <p14:creationId xmlns:p14="http://schemas.microsoft.com/office/powerpoint/2010/main" val="16164996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4087812" y="59436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xmlns="" id="{AD68A84D-6848-F94D-946D-D4A5A73D5115}"/>
              </a:ext>
            </a:extLst>
          </p:cNvPr>
          <p:cNvSpPr txBox="1"/>
          <p:nvPr/>
        </p:nvSpPr>
        <p:spPr bwMode="auto">
          <a:xfrm>
            <a:off x="811212" y="804867"/>
            <a:ext cx="746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4000" dirty="0">
                <a:solidFill>
                  <a:schemeClr val="bg1"/>
                </a:solidFill>
                <a:latin typeface="Arial Black" pitchFamily="34" charset="0"/>
                <a:cs typeface="Arial" charset="0"/>
              </a:rPr>
              <a:t>Men are more likely to have this syndrome</a:t>
            </a:r>
          </a:p>
        </p:txBody>
      </p:sp>
      <p:pic>
        <p:nvPicPr>
          <p:cNvPr id="2" name="Picture 1">
            <a:extLst>
              <a:ext uri="{FF2B5EF4-FFF2-40B4-BE49-F238E27FC236}">
                <a16:creationId xmlns:a16="http://schemas.microsoft.com/office/drawing/2014/main" xmlns="" id="{F9EEA633-39A1-664D-A783-C9E4DC527B1D}"/>
              </a:ext>
            </a:extLst>
          </p:cNvPr>
          <p:cNvPicPr>
            <a:picLocks noChangeAspect="1"/>
          </p:cNvPicPr>
          <p:nvPr/>
        </p:nvPicPr>
        <p:blipFill>
          <a:blip r:embed="rId3"/>
          <a:stretch>
            <a:fillRect/>
          </a:stretch>
        </p:blipFill>
        <p:spPr>
          <a:xfrm>
            <a:off x="1524000" y="2128306"/>
            <a:ext cx="6248400" cy="3272971"/>
          </a:xfrm>
          <a:prstGeom prst="rect">
            <a:avLst/>
          </a:prstGeom>
        </p:spPr>
      </p:pic>
    </p:spTree>
  </p:cSld>
  <p:clrMapOvr>
    <a:masterClrMapping/>
  </p:clrMapOvr>
  <p:transition spd="slow">
    <p:zoom/>
  </p:transition>
</p:sld>
</file>

<file path=ppt/theme/theme1.xml><?xml version="1.0" encoding="utf-8"?>
<a:theme xmlns:a="http://schemas.openxmlformats.org/drawingml/2006/main" name="Default Design">
  <a:themeElements>
    <a:clrScheme name="Custom 33">
      <a:dk1>
        <a:srgbClr val="000000"/>
      </a:dk1>
      <a:lt1>
        <a:srgbClr val="FFFFFF"/>
      </a:lt1>
      <a:dk2>
        <a:srgbClr val="000000"/>
      </a:dk2>
      <a:lt2>
        <a:srgbClr val="808080"/>
      </a:lt2>
      <a:accent1>
        <a:srgbClr val="3524B5"/>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11022</TotalTime>
  <Words>5996</Words>
  <Application>Microsoft Macintosh PowerPoint</Application>
  <PresentationFormat>On-screen Show (4:3)</PresentationFormat>
  <Paragraphs>795</Paragraphs>
  <Slides>120</Slides>
  <Notes>66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Arial</vt:lpstr>
      <vt:lpstr>Arial Black</vt:lpstr>
      <vt:lpstr>Arial Narrow</vt:lpstr>
      <vt:lpstr>Calibri</vt:lpstr>
      <vt:lpstr>Impact</vt:lpstr>
      <vt:lpstr>ＭＳ Ｐゴシック</vt:lpstr>
      <vt:lpstr>Tahoma</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Youthdownloads.com</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Powerpoint Template</dc:title>
  <dc:subject>Jeopardy Powerpoint Game</dc:subject>
  <dc:creator>Reid Powell</dc:creator>
  <cp:keywords>Jeopardy</cp:keywords>
  <cp:lastModifiedBy>Samantha</cp:lastModifiedBy>
  <cp:revision>471</cp:revision>
  <dcterms:created xsi:type="dcterms:W3CDTF">1999-10-07T17:16:48Z</dcterms:created>
  <dcterms:modified xsi:type="dcterms:W3CDTF">2018-06-20T13:48:32Z</dcterms:modified>
  <cp:category>Game Shows</cp:category>
</cp:coreProperties>
</file>